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57" r:id="rId3"/>
    <p:sldId id="258" r:id="rId4"/>
    <p:sldId id="259" r:id="rId5"/>
    <p:sldId id="276" r:id="rId6"/>
    <p:sldId id="277" r:id="rId7"/>
    <p:sldId id="278" r:id="rId8"/>
    <p:sldId id="279" r:id="rId9"/>
    <p:sldId id="280" r:id="rId10"/>
    <p:sldId id="281" r:id="rId11"/>
    <p:sldId id="295" r:id="rId12"/>
    <p:sldId id="283" r:id="rId13"/>
    <p:sldId id="284" r:id="rId14"/>
    <p:sldId id="285" r:id="rId15"/>
    <p:sldId id="286" r:id="rId16"/>
    <p:sldId id="287" r:id="rId17"/>
    <p:sldId id="288" r:id="rId18"/>
    <p:sldId id="289" r:id="rId19"/>
    <p:sldId id="294" r:id="rId20"/>
    <p:sldId id="292"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6BC8"/>
    <a:srgbClr val="073F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80182" autoAdjust="0"/>
  </p:normalViewPr>
  <p:slideViewPr>
    <p:cSldViewPr snapToGrid="0">
      <p:cViewPr varScale="1">
        <p:scale>
          <a:sx n="73" d="100"/>
          <a:sy n="73" d="100"/>
        </p:scale>
        <p:origin x="1932" y="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386683-771D-499F-945D-9E15FA001E40}" type="datetimeFigureOut">
              <a:rPr lang="en-US" smtClean="0"/>
              <a:t>2018-10-12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1B169A-37E4-4080-9CF7-0AB389CBB541}" type="slidenum">
              <a:rPr lang="en-US" smtClean="0"/>
              <a:t>‹#›</a:t>
            </a:fld>
            <a:endParaRPr lang="en-US"/>
          </a:p>
        </p:txBody>
      </p:sp>
    </p:spTree>
    <p:extLst>
      <p:ext uri="{BB962C8B-B14F-4D97-AF65-F5344CB8AC3E}">
        <p14:creationId xmlns:p14="http://schemas.microsoft.com/office/powerpoint/2010/main" val="3326577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Andrey Koval. I recently graduated with a degree in </a:t>
            </a:r>
            <a:r>
              <a:rPr lang="en-US" baseline="0" dirty="0" err="1" smtClean="0"/>
              <a:t>QUANTand</a:t>
            </a:r>
            <a:r>
              <a:rPr lang="en-US" baseline="0" dirty="0" smtClean="0"/>
              <a:t> have been a post doc researcher here since August.  Today I’d like to tell you about one of the ideas that shaped my present academic interests. </a:t>
            </a:r>
            <a:endParaRPr lang="en-US" dirty="0"/>
          </a:p>
        </p:txBody>
      </p:sp>
      <p:sp>
        <p:nvSpPr>
          <p:cNvPr id="4" name="Slide Number Placeholder 3"/>
          <p:cNvSpPr>
            <a:spLocks noGrp="1"/>
          </p:cNvSpPr>
          <p:nvPr>
            <p:ph type="sldNum" sz="quarter" idx="10"/>
          </p:nvPr>
        </p:nvSpPr>
        <p:spPr/>
        <p:txBody>
          <a:bodyPr/>
          <a:lstStyle/>
          <a:p>
            <a:fld id="{311B169A-37E4-4080-9CF7-0AB389CBB541}" type="slidenum">
              <a:rPr lang="en-US" smtClean="0"/>
              <a:t>1</a:t>
            </a:fld>
            <a:endParaRPr lang="en-US"/>
          </a:p>
        </p:txBody>
      </p:sp>
    </p:spTree>
    <p:extLst>
      <p:ext uri="{BB962C8B-B14F-4D97-AF65-F5344CB8AC3E}">
        <p14:creationId xmlns:p14="http://schemas.microsoft.com/office/powerpoint/2010/main" val="1893052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few years ago I </a:t>
            </a:r>
            <a:r>
              <a:rPr lang="en-US" baseline="0" dirty="0" smtClean="0"/>
              <a:t>reflected on the fact that statistical modelers routinely face various cognitive limitations in their work. Hardware and software technologies do assist our thinking, but  we also employ TECHNOLOGIES OF THE MIND or  MENTAL DEVICES:  taxonomies, systems, frameworks, mnemonics, paradigms. </a:t>
            </a:r>
            <a:endParaRPr lang="en-US" dirty="0"/>
          </a:p>
        </p:txBody>
      </p:sp>
      <p:sp>
        <p:nvSpPr>
          <p:cNvPr id="4" name="Slide Number Placeholder 3"/>
          <p:cNvSpPr>
            <a:spLocks noGrp="1"/>
          </p:cNvSpPr>
          <p:nvPr>
            <p:ph type="sldNum" sz="quarter" idx="10"/>
          </p:nvPr>
        </p:nvSpPr>
        <p:spPr/>
        <p:txBody>
          <a:bodyPr/>
          <a:lstStyle/>
          <a:p>
            <a:fld id="{311B169A-37E4-4080-9CF7-0AB389CBB541}" type="slidenum">
              <a:rPr lang="en-US" smtClean="0"/>
              <a:t>2</a:t>
            </a:fld>
            <a:endParaRPr lang="en-US"/>
          </a:p>
        </p:txBody>
      </p:sp>
    </p:spTree>
    <p:extLst>
      <p:ext uri="{BB962C8B-B14F-4D97-AF65-F5344CB8AC3E}">
        <p14:creationId xmlns:p14="http://schemas.microsoft.com/office/powerpoint/2010/main" val="778273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looked around, I saw</a:t>
            </a:r>
            <a:r>
              <a:rPr lang="en-US" baseline="0" dirty="0" smtClean="0"/>
              <a:t> many examples of such mental devices in o</a:t>
            </a:r>
            <a:r>
              <a:rPr lang="en-US" dirty="0" smtClean="0"/>
              <a:t>ther</a:t>
            </a:r>
            <a:r>
              <a:rPr lang="en-US" baseline="0" dirty="0" smtClean="0"/>
              <a:t> fields of knowledge. They helped scientists 1-2) ORGANIZE knowledge 3) EVALUATE a particular type of information.  Or 3) PERFORM certain mental tasks with lesser strain greater accuracy. Naturally, I wondered what such mental device could be for statistical modeling.</a:t>
            </a:r>
            <a:endParaRPr lang="en-US" dirty="0"/>
          </a:p>
        </p:txBody>
      </p:sp>
      <p:sp>
        <p:nvSpPr>
          <p:cNvPr id="4" name="Slide Number Placeholder 3"/>
          <p:cNvSpPr>
            <a:spLocks noGrp="1"/>
          </p:cNvSpPr>
          <p:nvPr>
            <p:ph type="sldNum" sz="quarter" idx="10"/>
          </p:nvPr>
        </p:nvSpPr>
        <p:spPr/>
        <p:txBody>
          <a:bodyPr/>
          <a:lstStyle/>
          <a:p>
            <a:fld id="{311B169A-37E4-4080-9CF7-0AB389CBB541}" type="slidenum">
              <a:rPr lang="en-US" smtClean="0"/>
              <a:t>3</a:t>
            </a:fld>
            <a:endParaRPr lang="en-US"/>
          </a:p>
        </p:txBody>
      </p:sp>
    </p:spTree>
    <p:extLst>
      <p:ext uri="{BB962C8B-B14F-4D97-AF65-F5344CB8AC3E}">
        <p14:creationId xmlns:p14="http://schemas.microsoft.com/office/powerpoint/2010/main" val="3112852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a:t>
            </a:r>
            <a:r>
              <a:rPr lang="en-CA" baseline="0" dirty="0" smtClean="0"/>
              <a:t> complexity of decisions in statistical modeling – I thought – could be compared to flying a jet. </a:t>
            </a:r>
            <a:endParaRPr lang="en-CA" dirty="0"/>
          </a:p>
        </p:txBody>
      </p:sp>
      <p:sp>
        <p:nvSpPr>
          <p:cNvPr id="4" name="Slide Number Placeholder 3"/>
          <p:cNvSpPr>
            <a:spLocks noGrp="1"/>
          </p:cNvSpPr>
          <p:nvPr>
            <p:ph type="sldNum" sz="quarter" idx="10"/>
          </p:nvPr>
        </p:nvSpPr>
        <p:spPr/>
        <p:txBody>
          <a:bodyPr/>
          <a:lstStyle/>
          <a:p>
            <a:fld id="{311B169A-37E4-4080-9CF7-0AB389CBB541}" type="slidenum">
              <a:rPr lang="en-US" smtClean="0"/>
              <a:t>4</a:t>
            </a:fld>
            <a:endParaRPr lang="en-US"/>
          </a:p>
        </p:txBody>
      </p:sp>
    </p:spTree>
    <p:extLst>
      <p:ext uri="{BB962C8B-B14F-4D97-AF65-F5344CB8AC3E}">
        <p14:creationId xmlns:p14="http://schemas.microsoft.com/office/powerpoint/2010/main" val="833952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In particular, they tell</a:t>
            </a:r>
            <a:r>
              <a:rPr lang="en-CA" baseline="0" dirty="0" smtClean="0"/>
              <a:t> THREE STORIES:</a:t>
            </a:r>
          </a:p>
          <a:p>
            <a:pPr marL="228600" indent="-228600">
              <a:buAutoNum type="arabicPeriod"/>
            </a:pPr>
            <a:r>
              <a:rPr lang="en-CA" baseline="0" dirty="0" smtClean="0"/>
              <a:t>Measured and processed</a:t>
            </a:r>
          </a:p>
          <a:p>
            <a:pPr marL="228600" indent="-228600">
              <a:buAutoNum type="arabicPeriod"/>
            </a:pPr>
            <a:r>
              <a:rPr lang="en-CA" baseline="0" dirty="0" smtClean="0"/>
              <a:t>How model is specified and estimated</a:t>
            </a:r>
          </a:p>
          <a:p>
            <a:pPr marL="228600" indent="-228600">
              <a:buAutoNum type="arabicPeriod"/>
            </a:pPr>
            <a:r>
              <a:rPr lang="en-CA" baseline="0" dirty="0" smtClean="0"/>
              <a:t>How models compare</a:t>
            </a:r>
          </a:p>
          <a:p>
            <a:pPr marL="0" indent="0">
              <a:buNone/>
            </a:pPr>
            <a:endParaRPr lang="en-CA" dirty="0"/>
          </a:p>
        </p:txBody>
      </p:sp>
      <p:sp>
        <p:nvSpPr>
          <p:cNvPr id="4" name="Slide Number Placeholder 3"/>
          <p:cNvSpPr>
            <a:spLocks noGrp="1"/>
          </p:cNvSpPr>
          <p:nvPr>
            <p:ph type="sldNum" sz="quarter" idx="10"/>
          </p:nvPr>
        </p:nvSpPr>
        <p:spPr/>
        <p:txBody>
          <a:bodyPr/>
          <a:lstStyle/>
          <a:p>
            <a:fld id="{311B169A-37E4-4080-9CF7-0AB389CBB541}" type="slidenum">
              <a:rPr lang="en-US" smtClean="0"/>
              <a:t>11</a:t>
            </a:fld>
            <a:endParaRPr lang="en-US"/>
          </a:p>
        </p:txBody>
      </p:sp>
    </p:spTree>
    <p:extLst>
      <p:ext uri="{BB962C8B-B14F-4D97-AF65-F5344CB8AC3E}">
        <p14:creationId xmlns:p14="http://schemas.microsoft.com/office/powerpoint/2010/main" val="595635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A7A777E-4681-4F96-B8A6-640346B0C52B}" type="datetimeFigureOut">
              <a:rPr lang="en-US" smtClean="0"/>
              <a:t>2018-10-12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853654392"/>
      </p:ext>
    </p:extLst>
  </p:cSld>
  <p:clrMapOvr>
    <a:masterClrMapping/>
  </p:clrMapOvr>
  <p:transition advClick="0" advTm="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7A777E-4681-4F96-B8A6-640346B0C52B}" type="datetimeFigureOut">
              <a:rPr lang="en-US" smtClean="0"/>
              <a:t>2018-10-12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3166542258"/>
      </p:ext>
    </p:extLst>
  </p:cSld>
  <p:clrMapOvr>
    <a:masterClrMapping/>
  </p:clrMapOvr>
  <p:transition advClick="0" advTm="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7A777E-4681-4F96-B8A6-640346B0C52B}" type="datetimeFigureOut">
              <a:rPr lang="en-US" smtClean="0"/>
              <a:t>2018-10-12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726819943"/>
      </p:ext>
    </p:extLst>
  </p:cSld>
  <p:clrMapOvr>
    <a:masterClrMapping/>
  </p:clrMapOvr>
  <p:transition advClick="0" advTm="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7A777E-4681-4F96-B8A6-640346B0C52B}" type="datetimeFigureOut">
              <a:rPr lang="en-US" smtClean="0"/>
              <a:t>2018-10-12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1174669459"/>
      </p:ext>
    </p:extLst>
  </p:cSld>
  <p:clrMapOvr>
    <a:masterClrMapping/>
  </p:clrMapOvr>
  <p:transition advClick="0" advTm="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7A777E-4681-4F96-B8A6-640346B0C52B}" type="datetimeFigureOut">
              <a:rPr lang="en-US" smtClean="0"/>
              <a:t>2018-10-12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1098389838"/>
      </p:ext>
    </p:extLst>
  </p:cSld>
  <p:clrMapOvr>
    <a:masterClrMapping/>
  </p:clrMapOvr>
  <p:transition advClick="0" advTm="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A7A777E-4681-4F96-B8A6-640346B0C52B}" type="datetimeFigureOut">
              <a:rPr lang="en-US" smtClean="0"/>
              <a:t>2018-10-12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4032619192"/>
      </p:ext>
    </p:extLst>
  </p:cSld>
  <p:clrMapOvr>
    <a:masterClrMapping/>
  </p:clrMapOvr>
  <p:transition advClick="0" advTm="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A7A777E-4681-4F96-B8A6-640346B0C52B}" type="datetimeFigureOut">
              <a:rPr lang="en-US" smtClean="0"/>
              <a:t>2018-10-12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3470816762"/>
      </p:ext>
    </p:extLst>
  </p:cSld>
  <p:clrMapOvr>
    <a:masterClrMapping/>
  </p:clrMapOvr>
  <p:transition advClick="0" advTm="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A7A777E-4681-4F96-B8A6-640346B0C52B}" type="datetimeFigureOut">
              <a:rPr lang="en-US" smtClean="0"/>
              <a:t>2018-10-12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2013147727"/>
      </p:ext>
    </p:extLst>
  </p:cSld>
  <p:clrMapOvr>
    <a:masterClrMapping/>
  </p:clrMapOvr>
  <p:transition advClick="0" advTm="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7A777E-4681-4F96-B8A6-640346B0C52B}" type="datetimeFigureOut">
              <a:rPr lang="en-US" smtClean="0"/>
              <a:t>2018-10-12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2402809744"/>
      </p:ext>
    </p:extLst>
  </p:cSld>
  <p:clrMapOvr>
    <a:masterClrMapping/>
  </p:clrMapOvr>
  <p:transition advClick="0" advTm="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7A777E-4681-4F96-B8A6-640346B0C52B}" type="datetimeFigureOut">
              <a:rPr lang="en-US" smtClean="0"/>
              <a:t>2018-10-12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343698256"/>
      </p:ext>
    </p:extLst>
  </p:cSld>
  <p:clrMapOvr>
    <a:masterClrMapping/>
  </p:clrMapOvr>
  <p:transition advClick="0" advTm="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7A777E-4681-4F96-B8A6-640346B0C52B}" type="datetimeFigureOut">
              <a:rPr lang="en-US" smtClean="0"/>
              <a:t>2018-10-12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2047539059"/>
      </p:ext>
    </p:extLst>
  </p:cSld>
  <p:clrMapOvr>
    <a:masterClrMapping/>
  </p:clrMapOvr>
  <p:transition advClick="0" advTm="0">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7A777E-4681-4F96-B8A6-640346B0C52B}" type="datetimeFigureOut">
              <a:rPr lang="en-US" smtClean="0"/>
              <a:t>2018-10-12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8B5F48-5A76-4976-AC33-D6446823D142}" type="slidenum">
              <a:rPr lang="en-US" smtClean="0"/>
              <a:t>‹#›</a:t>
            </a:fld>
            <a:endParaRPr lang="en-US"/>
          </a:p>
        </p:txBody>
      </p:sp>
    </p:spTree>
    <p:extLst>
      <p:ext uri="{BB962C8B-B14F-4D97-AF65-F5344CB8AC3E}">
        <p14:creationId xmlns:p14="http://schemas.microsoft.com/office/powerpoint/2010/main" val="30516492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advClick="0" advTm="0">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5.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12.png"/><Relationship Id="rId7" Type="http://schemas.openxmlformats.org/officeDocument/2006/relationships/image" Target="../media/image9.wmf"/><Relationship Id="rId12"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1.wmf"/><Relationship Id="rId5" Type="http://schemas.openxmlformats.org/officeDocument/2006/relationships/image" Target="../media/image14.png"/><Relationship Id="rId10" Type="http://schemas.openxmlformats.org/officeDocument/2006/relationships/oleObject" Target="../embeddings/oleObject3.bin"/><Relationship Id="rId4" Type="http://schemas.openxmlformats.org/officeDocument/2006/relationships/image" Target="../media/image13.png"/><Relationship Id="rId9" Type="http://schemas.openxmlformats.org/officeDocument/2006/relationships/image" Target="../media/image10.wmf"/></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842" y="503537"/>
            <a:ext cx="8595158" cy="6005128"/>
          </a:xfrm>
          <a:prstGeom prst="rect">
            <a:avLst/>
          </a:prstGeom>
        </p:spPr>
      </p:pic>
      <p:sp>
        <p:nvSpPr>
          <p:cNvPr id="31" name="TextBox 30"/>
          <p:cNvSpPr txBox="1"/>
          <p:nvPr/>
        </p:nvSpPr>
        <p:spPr>
          <a:xfrm>
            <a:off x="1557594" y="132843"/>
            <a:ext cx="4714875" cy="2000250"/>
          </a:xfrm>
          <a:prstGeom prst="rect">
            <a:avLst/>
          </a:prstGeom>
          <a:noFill/>
        </p:spPr>
        <p:txBody>
          <a:bodyPr wrap="square" rtlCol="0">
            <a:spAutoFit/>
          </a:bodyPr>
          <a:lstStyle/>
          <a:p>
            <a:pPr algn="ctr"/>
            <a:r>
              <a:rPr lang="en-US" sz="4000" dirty="0" smtClean="0">
                <a:latin typeface="Gill Sans MT" panose="020B0502020104020203" pitchFamily="34" charset="0"/>
              </a:rPr>
              <a:t>Imagining an interface</a:t>
            </a:r>
          </a:p>
          <a:p>
            <a:pPr algn="ctr"/>
            <a:r>
              <a:rPr lang="en-US" sz="4000" dirty="0" smtClean="0">
                <a:latin typeface="Gill Sans MT" panose="020B0502020104020203" pitchFamily="34" charset="0"/>
              </a:rPr>
              <a:t>for</a:t>
            </a:r>
          </a:p>
          <a:p>
            <a:pPr algn="ctr"/>
            <a:r>
              <a:rPr lang="en-US" sz="4000" dirty="0" smtClean="0">
                <a:latin typeface="Gill Sans MT" panose="020B0502020104020203" pitchFamily="34" charset="0"/>
              </a:rPr>
              <a:t>Statistical modeling</a:t>
            </a:r>
            <a:endParaRPr lang="en-US" sz="4000" dirty="0">
              <a:latin typeface="Gill Sans MT" panose="020B0502020104020203" pitchFamily="34" charset="0"/>
            </a:endParaRPr>
          </a:p>
        </p:txBody>
      </p:sp>
      <p:sp>
        <p:nvSpPr>
          <p:cNvPr id="32" name="TextBox 31"/>
          <p:cNvSpPr txBox="1"/>
          <p:nvPr/>
        </p:nvSpPr>
        <p:spPr>
          <a:xfrm>
            <a:off x="3033584" y="2509968"/>
            <a:ext cx="4714875" cy="1569660"/>
          </a:xfrm>
          <a:prstGeom prst="rect">
            <a:avLst/>
          </a:prstGeom>
          <a:noFill/>
        </p:spPr>
        <p:txBody>
          <a:bodyPr wrap="square" rtlCol="0">
            <a:spAutoFit/>
          </a:bodyPr>
          <a:lstStyle/>
          <a:p>
            <a:pPr algn="ctr"/>
            <a:r>
              <a:rPr lang="en-US" sz="2400" dirty="0" smtClean="0">
                <a:solidFill>
                  <a:schemeClr val="accent2">
                    <a:lumMod val="75000"/>
                  </a:schemeClr>
                </a:solidFill>
                <a:latin typeface="+mj-lt"/>
              </a:rPr>
              <a:t>January 19, 2015</a:t>
            </a:r>
          </a:p>
          <a:p>
            <a:pPr algn="ctr"/>
            <a:r>
              <a:rPr lang="en-US" sz="2400" dirty="0" smtClean="0">
                <a:solidFill>
                  <a:schemeClr val="accent2">
                    <a:lumMod val="75000"/>
                  </a:schemeClr>
                </a:solidFill>
                <a:latin typeface="+mj-lt"/>
              </a:rPr>
              <a:t>University of Victoria</a:t>
            </a:r>
          </a:p>
          <a:p>
            <a:pPr algn="ctr"/>
            <a:r>
              <a:rPr lang="en-US" sz="2400" dirty="0" smtClean="0">
                <a:solidFill>
                  <a:schemeClr val="accent2">
                    <a:lumMod val="75000"/>
                  </a:schemeClr>
                </a:solidFill>
                <a:latin typeface="+mj-lt"/>
              </a:rPr>
              <a:t>Andrey V. Koval</a:t>
            </a:r>
          </a:p>
          <a:p>
            <a:pPr algn="ctr"/>
            <a:endParaRPr lang="en-US" sz="2400" dirty="0">
              <a:solidFill>
                <a:schemeClr val="accent2">
                  <a:lumMod val="75000"/>
                </a:schemeClr>
              </a:solidFill>
              <a:latin typeface="+mj-lt"/>
            </a:endParaRPr>
          </a:p>
        </p:txBody>
      </p:sp>
      <p:cxnSp>
        <p:nvCxnSpPr>
          <p:cNvPr id="81" name="Straight Connector 80"/>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82" name="Oval 81"/>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Oval 82"/>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Oval 90"/>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Oval 92"/>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4" name="Oval 93"/>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Oval 96"/>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8" name="Oval 97"/>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9" name="Oval 98"/>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0" name="Oval 99"/>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1" name="Oval 100"/>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 name="Oval 102"/>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0437962"/>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heel(1)">
                                      <p:cBhvr>
                                        <p:cTn id="7" dur="20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251520" y="1412776"/>
            <a:ext cx="9001000" cy="3744416"/>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6600" dirty="0" smtClean="0">
                <a:latin typeface="Gill Sans MT Condensed" panose="020B0506020104020203" pitchFamily="34" charset="0"/>
              </a:rPr>
              <a:t>Scientists make </a:t>
            </a:r>
            <a:r>
              <a:rPr lang="en-CA" sz="6600" dirty="0" smtClean="0">
                <a:solidFill>
                  <a:srgbClr val="7030A0"/>
                </a:solidFill>
                <a:latin typeface="Gill Sans MT Condensed" panose="020B0506020104020203" pitchFamily="34" charset="0"/>
              </a:rPr>
              <a:t>digital</a:t>
            </a:r>
            <a:r>
              <a:rPr lang="en-CA" sz="6600" dirty="0" smtClean="0">
                <a:solidFill>
                  <a:schemeClr val="accent5">
                    <a:lumMod val="75000"/>
                  </a:schemeClr>
                </a:solidFill>
                <a:latin typeface="Gill Sans MT Condensed" panose="020B0506020104020203" pitchFamily="34" charset="0"/>
              </a:rPr>
              <a:t> </a:t>
            </a:r>
            <a:r>
              <a:rPr lang="en-CA" sz="6600" dirty="0" smtClean="0">
                <a:solidFill>
                  <a:schemeClr val="accent6"/>
                </a:solidFill>
                <a:latin typeface="Gill Sans MT Condensed" panose="020B0506020104020203" pitchFamily="34" charset="0"/>
              </a:rPr>
              <a:t>art</a:t>
            </a:r>
            <a:r>
              <a:rPr lang="en-CA" sz="6600" dirty="0" smtClean="0">
                <a:latin typeface="Gill Sans MT Condensed" panose="020B0506020104020203" pitchFamily="34" charset="0"/>
              </a:rPr>
              <a:t/>
            </a:r>
            <a:br>
              <a:rPr lang="en-CA" sz="6600" dirty="0" smtClean="0">
                <a:latin typeface="Gill Sans MT Condensed" panose="020B0506020104020203" pitchFamily="34" charset="0"/>
              </a:rPr>
            </a:br>
            <a:r>
              <a:rPr lang="en-CA" sz="6600" dirty="0" smtClean="0">
                <a:latin typeface="Gill Sans MT Condensed" panose="020B0506020104020203" pitchFamily="34" charset="0"/>
              </a:rPr>
              <a:t>by combining </a:t>
            </a:r>
            <a:r>
              <a:rPr lang="en-CA" sz="6600" dirty="0" smtClean="0">
                <a:solidFill>
                  <a:srgbClr val="7030A0"/>
                </a:solidFill>
                <a:latin typeface="Gill Sans MT Condensed" panose="020B0506020104020203" pitchFamily="34" charset="0"/>
              </a:rPr>
              <a:t>model</a:t>
            </a:r>
            <a:r>
              <a:rPr lang="en-CA" sz="6600" dirty="0" smtClean="0">
                <a:latin typeface="Gill Sans MT Condensed" panose="020B0506020104020203" pitchFamily="34" charset="0"/>
              </a:rPr>
              <a:t> manifestations </a:t>
            </a:r>
            <a:br>
              <a:rPr lang="en-CA" sz="6600" dirty="0" smtClean="0">
                <a:latin typeface="Gill Sans MT Condensed" panose="020B0506020104020203" pitchFamily="34" charset="0"/>
              </a:rPr>
            </a:br>
            <a:r>
              <a:rPr lang="en-CA" sz="6600" dirty="0" smtClean="0">
                <a:latin typeface="Gill Sans MT Condensed" panose="020B0506020104020203" pitchFamily="34" charset="0"/>
              </a:rPr>
              <a:t>to tell </a:t>
            </a:r>
            <a:r>
              <a:rPr lang="en-CA" sz="6600" dirty="0" smtClean="0">
                <a:solidFill>
                  <a:srgbClr val="7030A0"/>
                </a:solidFill>
                <a:latin typeface="Gill Sans MT Condensed" panose="020B0506020104020203" pitchFamily="34" charset="0"/>
              </a:rPr>
              <a:t>stories</a:t>
            </a:r>
            <a:r>
              <a:rPr lang="en-CA" sz="6600" dirty="0" smtClean="0">
                <a:latin typeface="Gill Sans MT Condensed" panose="020B0506020104020203" pitchFamily="34" charset="0"/>
              </a:rPr>
              <a:t> about </a:t>
            </a:r>
            <a:r>
              <a:rPr lang="en-CA" sz="6600" dirty="0" smtClean="0">
                <a:solidFill>
                  <a:srgbClr val="7030A0"/>
                </a:solidFill>
                <a:latin typeface="Gill Sans MT Condensed" panose="020B0506020104020203" pitchFamily="34" charset="0"/>
              </a:rPr>
              <a:t>data</a:t>
            </a:r>
            <a:r>
              <a:rPr lang="en-CA" sz="6600" dirty="0" smtClean="0">
                <a:latin typeface="Gill Sans MT Condensed" panose="020B0506020104020203" pitchFamily="34" charset="0"/>
              </a:rPr>
              <a:t> </a:t>
            </a:r>
            <a:br>
              <a:rPr lang="en-CA" sz="6600" dirty="0" smtClean="0">
                <a:latin typeface="Gill Sans MT Condensed" panose="020B0506020104020203" pitchFamily="34" charset="0"/>
              </a:rPr>
            </a:br>
            <a:endParaRPr lang="en-CA" sz="6600" dirty="0">
              <a:solidFill>
                <a:srgbClr val="7030A0"/>
              </a:solidFill>
              <a:latin typeface="Gill Sans MT Condensed" panose="020B0506020104020203" pitchFamily="34" charset="0"/>
            </a:endParaRPr>
          </a:p>
        </p:txBody>
      </p:sp>
      <p:cxnSp>
        <p:nvCxnSpPr>
          <p:cNvPr id="63" name="Straight Connector 62"/>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64" name="Oval 63"/>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Oval 65"/>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Oval 66"/>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Oval 67"/>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Oval 68"/>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Oval 69"/>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Oval 70"/>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Oval 71"/>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Oval 73"/>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Oval 74"/>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Oval 81"/>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Oval 82"/>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Oval 85"/>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7" name="Oval 86"/>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8" name="Oval 87"/>
          <p:cNvSpPr/>
          <p:nvPr/>
        </p:nvSpPr>
        <p:spPr>
          <a:xfrm>
            <a:off x="423168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9" name="Oval 88"/>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Oval 89"/>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Oval 91"/>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Oval 92"/>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8462705"/>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heel(1)">
                                      <p:cBhvr>
                                        <p:cTn id="7" dur="20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7200" y="445849"/>
            <a:ext cx="8305800" cy="4478057"/>
            <a:chOff x="457200" y="445849"/>
            <a:chExt cx="8305800" cy="4478057"/>
          </a:xfrm>
        </p:grpSpPr>
        <p:sp>
          <p:nvSpPr>
            <p:cNvPr id="32" name="Rounded Rectangle 31"/>
            <p:cNvSpPr/>
            <p:nvPr/>
          </p:nvSpPr>
          <p:spPr>
            <a:xfrm>
              <a:off x="609600" y="3572673"/>
              <a:ext cx="8153400" cy="1351233"/>
            </a:xfrm>
            <a:prstGeom prst="roundRect">
              <a:avLst/>
            </a:prstGeom>
            <a:gradFill>
              <a:gsLst>
                <a:gs pos="0">
                  <a:schemeClr val="accent3">
                    <a:lumMod val="110000"/>
                    <a:satMod val="105000"/>
                    <a:tint val="67000"/>
                    <a:alpha val="50000"/>
                  </a:schemeClr>
                </a:gs>
                <a:gs pos="50000">
                  <a:schemeClr val="accent3">
                    <a:lumMod val="105000"/>
                    <a:satMod val="103000"/>
                    <a:tint val="73000"/>
                  </a:schemeClr>
                </a:gs>
                <a:gs pos="100000">
                  <a:schemeClr val="accent3">
                    <a:lumMod val="105000"/>
                    <a:satMod val="109000"/>
                    <a:tint val="81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3" name="TextBox 32"/>
            <p:cNvSpPr txBox="1"/>
            <p:nvPr/>
          </p:nvSpPr>
          <p:spPr>
            <a:xfrm>
              <a:off x="913185" y="3749312"/>
              <a:ext cx="1174933" cy="37920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b="1" dirty="0" smtClean="0"/>
                <a:t>Data</a:t>
              </a:r>
              <a:endParaRPr lang="en-US" sz="2800" b="1" dirty="0"/>
            </a:p>
          </p:txBody>
        </p:sp>
        <p:sp>
          <p:nvSpPr>
            <p:cNvPr id="34" name="TextBox 33"/>
            <p:cNvSpPr txBox="1"/>
            <p:nvPr/>
          </p:nvSpPr>
          <p:spPr>
            <a:xfrm>
              <a:off x="2010434" y="4127670"/>
              <a:ext cx="4732641" cy="46166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400" dirty="0" smtClean="0"/>
                <a:t>How do </a:t>
              </a:r>
              <a:r>
                <a:rPr lang="en-US" sz="2400" b="1" dirty="0" smtClean="0"/>
                <a:t>data</a:t>
              </a:r>
              <a:r>
                <a:rPr lang="en-US" sz="2400" dirty="0" smtClean="0"/>
                <a:t> comprise the </a:t>
              </a:r>
              <a:r>
                <a:rPr lang="en-US" sz="2400" b="1" dirty="0" smtClean="0">
                  <a:solidFill>
                    <a:srgbClr val="FF0000"/>
                  </a:solidFill>
                </a:rPr>
                <a:t>variable</a:t>
              </a:r>
              <a:r>
                <a:rPr lang="en-US" sz="2400" dirty="0" smtClean="0"/>
                <a:t>?</a:t>
              </a:r>
              <a:endParaRPr lang="en-US" sz="2400" dirty="0"/>
            </a:p>
          </p:txBody>
        </p:sp>
        <p:sp>
          <p:nvSpPr>
            <p:cNvPr id="36" name="Rounded Rectangle 35"/>
            <p:cNvSpPr/>
            <p:nvPr/>
          </p:nvSpPr>
          <p:spPr>
            <a:xfrm>
              <a:off x="457200" y="1911016"/>
              <a:ext cx="8144245" cy="1318757"/>
            </a:xfrm>
            <a:prstGeom prst="roundRect">
              <a:avLst/>
            </a:prstGeom>
            <a:gradFill>
              <a:gsLst>
                <a:gs pos="0">
                  <a:schemeClr val="accent3">
                    <a:lumMod val="110000"/>
                    <a:satMod val="105000"/>
                    <a:tint val="67000"/>
                    <a:alpha val="50000"/>
                  </a:schemeClr>
                </a:gs>
                <a:gs pos="50000">
                  <a:schemeClr val="accent3">
                    <a:lumMod val="105000"/>
                    <a:satMod val="103000"/>
                    <a:tint val="73000"/>
                  </a:schemeClr>
                </a:gs>
                <a:gs pos="100000">
                  <a:schemeClr val="accent3">
                    <a:lumMod val="105000"/>
                    <a:satMod val="109000"/>
                    <a:tint val="81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7" name="TextBox 36"/>
            <p:cNvSpPr txBox="1"/>
            <p:nvPr/>
          </p:nvSpPr>
          <p:spPr>
            <a:xfrm>
              <a:off x="886748" y="1995394"/>
              <a:ext cx="1152880" cy="523220"/>
            </a:xfrm>
            <a:prstGeom prst="rect">
              <a:avLst/>
            </a:prstGeom>
            <a:noFill/>
          </p:spPr>
          <p:txBody>
            <a:bodyPr wrap="none" rtlCol="0">
              <a:spAutoFit/>
            </a:bodyPr>
            <a:lstStyle/>
            <a:p>
              <a:r>
                <a:rPr lang="en-US" sz="2800" b="1" dirty="0" smtClean="0">
                  <a:solidFill>
                    <a:schemeClr val="accent1"/>
                  </a:solidFill>
                </a:rPr>
                <a:t>Model</a:t>
              </a:r>
              <a:endParaRPr lang="en-US" sz="2800" b="1" dirty="0">
                <a:solidFill>
                  <a:schemeClr val="accent1"/>
                </a:solidFill>
              </a:endParaRPr>
            </a:p>
          </p:txBody>
        </p:sp>
        <p:sp>
          <p:nvSpPr>
            <p:cNvPr id="38" name="TextBox 37"/>
            <p:cNvSpPr txBox="1"/>
            <p:nvPr/>
          </p:nvSpPr>
          <p:spPr>
            <a:xfrm>
              <a:off x="1901138" y="2371681"/>
              <a:ext cx="4825103" cy="461665"/>
            </a:xfrm>
            <a:prstGeom prst="rect">
              <a:avLst/>
            </a:prstGeom>
            <a:noFill/>
          </p:spPr>
          <p:txBody>
            <a:bodyPr wrap="none" rtlCol="0">
              <a:spAutoFit/>
            </a:bodyPr>
            <a:lstStyle/>
            <a:p>
              <a:r>
                <a:rPr lang="en-US" sz="2400" dirty="0" smtClean="0"/>
                <a:t>How do </a:t>
              </a:r>
              <a:r>
                <a:rPr lang="en-US" sz="2400" b="1" dirty="0" smtClean="0">
                  <a:solidFill>
                    <a:srgbClr val="FF0000"/>
                  </a:solidFill>
                </a:rPr>
                <a:t>variables</a:t>
              </a:r>
              <a:r>
                <a:rPr lang="en-US" sz="2400" dirty="0" smtClean="0">
                  <a:solidFill>
                    <a:srgbClr val="FF0000"/>
                  </a:solidFill>
                </a:rPr>
                <a:t> </a:t>
              </a:r>
              <a:r>
                <a:rPr lang="en-US" sz="2400" dirty="0" smtClean="0"/>
                <a:t>comprise a </a:t>
              </a:r>
              <a:r>
                <a:rPr lang="en-US" sz="2400" b="1" dirty="0" smtClean="0">
                  <a:solidFill>
                    <a:schemeClr val="accent1"/>
                  </a:solidFill>
                </a:rPr>
                <a:t>model</a:t>
              </a:r>
              <a:r>
                <a:rPr lang="en-US" sz="2400" dirty="0" smtClean="0"/>
                <a:t>?</a:t>
              </a:r>
              <a:endParaRPr lang="en-US" sz="2400" dirty="0"/>
            </a:p>
          </p:txBody>
        </p:sp>
        <p:sp>
          <p:nvSpPr>
            <p:cNvPr id="40" name="Rounded Rectangle 39"/>
            <p:cNvSpPr/>
            <p:nvPr/>
          </p:nvSpPr>
          <p:spPr>
            <a:xfrm>
              <a:off x="533401" y="476672"/>
              <a:ext cx="7854695" cy="1099623"/>
            </a:xfrm>
            <a:prstGeom prst="roundRect">
              <a:avLst/>
            </a:prstGeom>
            <a:gradFill>
              <a:gsLst>
                <a:gs pos="0">
                  <a:schemeClr val="accent3">
                    <a:lumMod val="110000"/>
                    <a:satMod val="105000"/>
                    <a:tint val="67000"/>
                    <a:alpha val="50000"/>
                  </a:schemeClr>
                </a:gs>
                <a:gs pos="50000">
                  <a:schemeClr val="accent3">
                    <a:lumMod val="105000"/>
                    <a:satMod val="103000"/>
                    <a:tint val="73000"/>
                  </a:schemeClr>
                </a:gs>
                <a:gs pos="100000">
                  <a:schemeClr val="accent3">
                    <a:lumMod val="105000"/>
                    <a:satMod val="109000"/>
                    <a:tint val="81000"/>
                  </a:schemeClr>
                </a:gs>
              </a:gsLst>
            </a:gradFill>
            <a:ln>
              <a:solidFill>
                <a:schemeClr val="accent3">
                  <a:alpha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1" name="TextBox 40"/>
            <p:cNvSpPr txBox="1"/>
            <p:nvPr/>
          </p:nvSpPr>
          <p:spPr>
            <a:xfrm>
              <a:off x="726659" y="445849"/>
              <a:ext cx="1919979" cy="30084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b="1" dirty="0" smtClean="0"/>
                <a:t>Meaning</a:t>
              </a:r>
              <a:endParaRPr lang="en-US" sz="2800" b="1" dirty="0"/>
            </a:p>
          </p:txBody>
        </p:sp>
        <p:sp>
          <p:nvSpPr>
            <p:cNvPr id="42" name="TextBox 41"/>
            <p:cNvSpPr txBox="1"/>
            <p:nvPr/>
          </p:nvSpPr>
          <p:spPr>
            <a:xfrm>
              <a:off x="2323718" y="864383"/>
              <a:ext cx="4908138" cy="46166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400" dirty="0" smtClean="0"/>
                <a:t>How do </a:t>
              </a:r>
              <a:r>
                <a:rPr lang="en-US" sz="2400" b="1" dirty="0" smtClean="0">
                  <a:solidFill>
                    <a:schemeClr val="accent1"/>
                  </a:solidFill>
                </a:rPr>
                <a:t>models</a:t>
              </a:r>
              <a:r>
                <a:rPr lang="en-US" sz="2400" dirty="0" smtClean="0">
                  <a:solidFill>
                    <a:schemeClr val="accent1"/>
                  </a:solidFill>
                </a:rPr>
                <a:t> </a:t>
              </a:r>
              <a:r>
                <a:rPr lang="en-US" sz="2400" dirty="0" smtClean="0"/>
                <a:t>comprise a </a:t>
              </a:r>
              <a:r>
                <a:rPr lang="en-US" sz="2400" b="1" dirty="0" smtClean="0"/>
                <a:t>meaning</a:t>
              </a:r>
              <a:r>
                <a:rPr lang="en-US" sz="2400" dirty="0" smtClean="0"/>
                <a:t>?</a:t>
              </a:r>
              <a:endParaRPr lang="en-US" sz="2400" dirty="0"/>
            </a:p>
          </p:txBody>
        </p:sp>
      </p:grpSp>
      <p:cxnSp>
        <p:nvCxnSpPr>
          <p:cNvPr id="75" name="Straight Connector 74"/>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76" name="Oval 75"/>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Oval 81"/>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Oval 82"/>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Oval 90"/>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Oval 92"/>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4" name="Oval 93"/>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p:cNvSpPr/>
          <p:nvPr/>
        </p:nvSpPr>
        <p:spPr>
          <a:xfrm>
            <a:off x="4692738"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Oval 105"/>
          <p:cNvSpPr/>
          <p:nvPr/>
        </p:nvSpPr>
        <p:spPr>
          <a:xfrm>
            <a:off x="423257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p:cNvSpPr txBox="1"/>
          <p:nvPr/>
        </p:nvSpPr>
        <p:spPr>
          <a:xfrm>
            <a:off x="3003614" y="4473137"/>
            <a:ext cx="3854386" cy="369332"/>
          </a:xfrm>
          <a:prstGeom prst="rect">
            <a:avLst/>
          </a:prstGeom>
          <a:noFill/>
        </p:spPr>
        <p:txBody>
          <a:bodyPr wrap="square" rtlCol="0">
            <a:spAutoFit/>
          </a:bodyPr>
          <a:lstStyle/>
          <a:p>
            <a:r>
              <a:rPr lang="en-CA" dirty="0" smtClean="0"/>
              <a:t>atoms                  </a:t>
            </a:r>
            <a:r>
              <a:rPr lang="en-CA" dirty="0" smtClean="0">
                <a:sym typeface="Wingdings" panose="05000000000000000000" pitchFamily="2" charset="2"/>
              </a:rPr>
              <a:t>              </a:t>
            </a:r>
            <a:r>
              <a:rPr lang="en-CA" dirty="0" smtClean="0">
                <a:solidFill>
                  <a:srgbClr val="FF0000"/>
                </a:solidFill>
                <a:sym typeface="Wingdings" panose="05000000000000000000" pitchFamily="2" charset="2"/>
              </a:rPr>
              <a:t>molecule</a:t>
            </a:r>
            <a:endParaRPr lang="en-CA" dirty="0">
              <a:solidFill>
                <a:srgbClr val="FF0000"/>
              </a:solidFill>
            </a:endParaRPr>
          </a:p>
        </p:txBody>
      </p:sp>
      <p:sp>
        <p:nvSpPr>
          <p:cNvPr id="45" name="TextBox 44"/>
          <p:cNvSpPr txBox="1"/>
          <p:nvPr/>
        </p:nvSpPr>
        <p:spPr>
          <a:xfrm>
            <a:off x="2979843" y="2815966"/>
            <a:ext cx="4178229" cy="369332"/>
          </a:xfrm>
          <a:prstGeom prst="rect">
            <a:avLst/>
          </a:prstGeom>
          <a:noFill/>
        </p:spPr>
        <p:txBody>
          <a:bodyPr wrap="square" rtlCol="0">
            <a:spAutoFit/>
          </a:bodyPr>
          <a:lstStyle/>
          <a:p>
            <a:r>
              <a:rPr lang="en-CA" dirty="0" smtClean="0">
                <a:solidFill>
                  <a:srgbClr val="FF0000"/>
                </a:solidFill>
              </a:rPr>
              <a:t>molecules</a:t>
            </a:r>
            <a:r>
              <a:rPr lang="en-CA" dirty="0" smtClean="0"/>
              <a:t>            </a:t>
            </a:r>
            <a:r>
              <a:rPr lang="en-CA" dirty="0" smtClean="0">
                <a:sym typeface="Wingdings" panose="05000000000000000000" pitchFamily="2" charset="2"/>
              </a:rPr>
              <a:t>                  </a:t>
            </a:r>
            <a:r>
              <a:rPr lang="en-CA" dirty="0" smtClean="0">
                <a:solidFill>
                  <a:schemeClr val="accent1"/>
                </a:solidFill>
                <a:sym typeface="Wingdings" panose="05000000000000000000" pitchFamily="2" charset="2"/>
              </a:rPr>
              <a:t>cell</a:t>
            </a:r>
            <a:endParaRPr lang="en-CA" dirty="0">
              <a:solidFill>
                <a:schemeClr val="accent1"/>
              </a:solidFill>
            </a:endParaRPr>
          </a:p>
        </p:txBody>
      </p:sp>
      <p:sp>
        <p:nvSpPr>
          <p:cNvPr id="46" name="TextBox 45"/>
          <p:cNvSpPr txBox="1"/>
          <p:nvPr/>
        </p:nvSpPr>
        <p:spPr>
          <a:xfrm>
            <a:off x="6626892" y="476672"/>
            <a:ext cx="2456157" cy="369332"/>
          </a:xfrm>
          <a:prstGeom prst="rect">
            <a:avLst/>
          </a:prstGeom>
          <a:noFill/>
        </p:spPr>
        <p:txBody>
          <a:bodyPr wrap="square" rtlCol="0">
            <a:spAutoFit/>
          </a:bodyPr>
          <a:lstStyle/>
          <a:p>
            <a:r>
              <a:rPr lang="en-CA" dirty="0" smtClean="0">
                <a:sym typeface="Wingdings" panose="05000000000000000000" pitchFamily="2" charset="2"/>
              </a:rPr>
              <a:t>cells   tissues</a:t>
            </a:r>
            <a:endParaRPr lang="en-CA" dirty="0"/>
          </a:p>
        </p:txBody>
      </p:sp>
      <p:sp>
        <p:nvSpPr>
          <p:cNvPr id="47" name="TextBox 46"/>
          <p:cNvSpPr txBox="1"/>
          <p:nvPr/>
        </p:nvSpPr>
        <p:spPr>
          <a:xfrm>
            <a:off x="3513924" y="1241075"/>
            <a:ext cx="4178229" cy="369332"/>
          </a:xfrm>
          <a:prstGeom prst="rect">
            <a:avLst/>
          </a:prstGeom>
          <a:noFill/>
        </p:spPr>
        <p:txBody>
          <a:bodyPr wrap="square" rtlCol="0">
            <a:spAutoFit/>
          </a:bodyPr>
          <a:lstStyle/>
          <a:p>
            <a:r>
              <a:rPr lang="en-CA" dirty="0" smtClean="0">
                <a:solidFill>
                  <a:schemeClr val="accent1"/>
                </a:solidFill>
              </a:rPr>
              <a:t>cells</a:t>
            </a:r>
            <a:r>
              <a:rPr lang="en-CA" dirty="0" smtClean="0">
                <a:solidFill>
                  <a:srgbClr val="7030A0"/>
                </a:solidFill>
              </a:rPr>
              <a:t>                  </a:t>
            </a:r>
            <a:r>
              <a:rPr lang="en-CA" dirty="0" smtClean="0">
                <a:sym typeface="Wingdings" panose="05000000000000000000" pitchFamily="2" charset="2"/>
              </a:rPr>
              <a:t></a:t>
            </a:r>
            <a:r>
              <a:rPr lang="en-CA" dirty="0" smtClean="0">
                <a:solidFill>
                  <a:srgbClr val="7030A0"/>
                </a:solidFill>
                <a:sym typeface="Wingdings" panose="05000000000000000000" pitchFamily="2" charset="2"/>
              </a:rPr>
              <a:t>                  </a:t>
            </a:r>
            <a:r>
              <a:rPr lang="en-CA" dirty="0" smtClean="0">
                <a:sym typeface="Wingdings" panose="05000000000000000000" pitchFamily="2" charset="2"/>
              </a:rPr>
              <a:t>tissue</a:t>
            </a:r>
            <a:endParaRPr lang="en-CA" dirty="0"/>
          </a:p>
        </p:txBody>
      </p:sp>
    </p:spTree>
    <p:extLst>
      <p:ext uri="{BB962C8B-B14F-4D97-AF65-F5344CB8AC3E}">
        <p14:creationId xmlns:p14="http://schemas.microsoft.com/office/powerpoint/2010/main" val="348025909"/>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heel(1)">
                                      <p:cBhvr>
                                        <p:cTn id="7" dur="20000"/>
                                        <p:tgtEl>
                                          <p:spTgt spid="100"/>
                                        </p:tgtEl>
                                      </p:cBhvr>
                                    </p:animEffect>
                                  </p:childTnLst>
                                </p:cTn>
                              </p:par>
                              <p:par>
                                <p:cTn id="8" presetID="10" presetClass="entr" presetSubtype="0" fill="hold" grpId="0" nodeType="withEffect">
                                  <p:stCondLst>
                                    <p:cond delay="1400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1400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140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3" grpId="0"/>
      <p:bldP spid="45" grpId="0"/>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632"/>
            <a:ext cx="9056815" cy="5143500"/>
          </a:xfrm>
          <a:prstGeom prst="rect">
            <a:avLst/>
          </a:prstGeom>
        </p:spPr>
      </p:pic>
      <p:sp>
        <p:nvSpPr>
          <p:cNvPr id="57" name="TextBox 56"/>
          <p:cNvSpPr txBox="1"/>
          <p:nvPr/>
        </p:nvSpPr>
        <p:spPr>
          <a:xfrm rot="16200000">
            <a:off x="-298422" y="3941314"/>
            <a:ext cx="1174933" cy="37920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b="1" dirty="0" smtClean="0"/>
              <a:t>Data</a:t>
            </a:r>
            <a:endParaRPr lang="en-US" sz="2800" b="1" dirty="0"/>
          </a:p>
        </p:txBody>
      </p:sp>
      <p:sp>
        <p:nvSpPr>
          <p:cNvPr id="58" name="TextBox 57"/>
          <p:cNvSpPr txBox="1"/>
          <p:nvPr/>
        </p:nvSpPr>
        <p:spPr>
          <a:xfrm rot="16200000">
            <a:off x="-359401" y="2351442"/>
            <a:ext cx="1152880" cy="523220"/>
          </a:xfrm>
          <a:prstGeom prst="rect">
            <a:avLst/>
          </a:prstGeom>
          <a:noFill/>
        </p:spPr>
        <p:txBody>
          <a:bodyPr wrap="none" rtlCol="0">
            <a:spAutoFit/>
          </a:bodyPr>
          <a:lstStyle/>
          <a:p>
            <a:r>
              <a:rPr lang="en-US" sz="2800" b="1" dirty="0" smtClean="0">
                <a:solidFill>
                  <a:schemeClr val="accent1"/>
                </a:solidFill>
              </a:rPr>
              <a:t>Model</a:t>
            </a:r>
            <a:endParaRPr lang="en-US" sz="2800" b="1" dirty="0">
              <a:solidFill>
                <a:schemeClr val="accent1"/>
              </a:solidFill>
            </a:endParaRPr>
          </a:p>
        </p:txBody>
      </p:sp>
      <p:sp>
        <p:nvSpPr>
          <p:cNvPr id="59" name="TextBox 58"/>
          <p:cNvSpPr txBox="1"/>
          <p:nvPr/>
        </p:nvSpPr>
        <p:spPr>
          <a:xfrm rot="16200000">
            <a:off x="-893373" y="685322"/>
            <a:ext cx="1919979" cy="30084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b="1" dirty="0" smtClean="0"/>
              <a:t>Meaning</a:t>
            </a:r>
            <a:endParaRPr lang="en-US" sz="2800" b="1" dirty="0"/>
          </a:p>
        </p:txBody>
      </p:sp>
      <p:cxnSp>
        <p:nvCxnSpPr>
          <p:cNvPr id="71" name="Straight Connector 70"/>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72" name="Oval 71"/>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Oval 73"/>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Oval 74"/>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Oval 81"/>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Oval 82"/>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Oval 90"/>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Oval 92"/>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Oval 93"/>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Oval 94"/>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p:cNvSpPr/>
          <p:nvPr/>
        </p:nvSpPr>
        <p:spPr>
          <a:xfrm>
            <a:off x="513629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p:cNvSpPr/>
          <p:nvPr/>
        </p:nvSpPr>
        <p:spPr>
          <a:xfrm>
            <a:off x="423257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p:cNvSpPr/>
          <p:nvPr/>
        </p:nvSpPr>
        <p:spPr>
          <a:xfrm>
            <a:off x="468443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4788211"/>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heel(1)">
                                      <p:cBhvr>
                                        <p:cTn id="7" dur="20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Content Placeholder 2"/>
          <p:cNvSpPr txBox="1">
            <a:spLocks/>
          </p:cNvSpPr>
          <p:nvPr/>
        </p:nvSpPr>
        <p:spPr>
          <a:xfrm>
            <a:off x="419100" y="1905000"/>
            <a:ext cx="8229600" cy="4525963"/>
          </a:xfrm>
          <a:prstGeom prst="rect">
            <a:avLst/>
          </a:prstGeom>
        </p:spPr>
        <p:txBody>
          <a:bodyPr/>
          <a:lstStyle>
            <a:lvl1pPr algn="l" rtl="0" eaLnBrk="1" fontAlgn="base" hangingPunct="1">
              <a:spcBef>
                <a:spcPct val="20000"/>
              </a:spcBef>
              <a:spcAft>
                <a:spcPct val="0"/>
              </a:spcAft>
              <a:buFont typeface="Arial" charset="0"/>
              <a:defRPr sz="3200" kern="1200">
                <a:solidFill>
                  <a:schemeClr val="tx1"/>
                </a:solidFill>
                <a:latin typeface="+mn-lt"/>
                <a:ea typeface="+mn-ea"/>
                <a:cs typeface="+mn-cs"/>
              </a:defRPr>
            </a:lvl1pPr>
            <a:lvl2pPr marL="457200" algn="ctr" rtl="0" eaLnBrk="1" fontAlgn="base" hangingPunct="1">
              <a:spcBef>
                <a:spcPct val="20000"/>
              </a:spcBef>
              <a:spcAft>
                <a:spcPct val="0"/>
              </a:spcAft>
              <a:buFont typeface="Arial" charset="0"/>
              <a:defRPr sz="2000" kern="1200">
                <a:solidFill>
                  <a:srgbClr val="7F7F7F"/>
                </a:solidFill>
                <a:latin typeface="+mn-lt"/>
                <a:ea typeface="+mn-ea"/>
                <a:cs typeface="+mn-cs"/>
              </a:defRPr>
            </a:lvl2pPr>
            <a:lvl3pPr marL="914400" algn="ctr" rtl="0" eaLnBrk="1" fontAlgn="base" hangingPunct="1">
              <a:spcBef>
                <a:spcPct val="20000"/>
              </a:spcBef>
              <a:spcAft>
                <a:spcPct val="0"/>
              </a:spcAft>
              <a:buFont typeface="Arial" charset="0"/>
              <a:defRPr sz="2400" kern="1200">
                <a:solidFill>
                  <a:schemeClr val="tx1"/>
                </a:solidFill>
                <a:latin typeface="+mn-lt"/>
                <a:ea typeface="+mn-ea"/>
                <a:cs typeface="+mn-cs"/>
              </a:defRPr>
            </a:lvl3pPr>
            <a:lvl4pPr marL="1371600" algn="l" rtl="0" eaLnBrk="1" fontAlgn="base" hangingPunct="1">
              <a:spcBef>
                <a:spcPct val="20000"/>
              </a:spcBef>
              <a:spcAft>
                <a:spcPct val="0"/>
              </a:spcAft>
              <a:buFont typeface="Arial" charset="0"/>
              <a:defRPr sz="2000" kern="1200">
                <a:solidFill>
                  <a:schemeClr val="tx1"/>
                </a:solidFill>
                <a:latin typeface="+mn-lt"/>
                <a:ea typeface="+mn-ea"/>
                <a:cs typeface="+mn-cs"/>
              </a:defRPr>
            </a:lvl4pPr>
            <a:lvl5pPr marL="1828800" algn="l" rtl="0" eaLnBrk="1" fontAlgn="base" hangingPunct="1">
              <a:spcBef>
                <a:spcPct val="20000"/>
              </a:spcBef>
              <a:spcAft>
                <a:spcPct val="0"/>
              </a:spcAft>
              <a:buFont typeface="Arial" charset="0"/>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mtClean="0"/>
              <a:t>Meaning</a:t>
            </a:r>
          </a:p>
          <a:p>
            <a:pPr algn="ctr"/>
            <a:r>
              <a:rPr lang="en-US" smtClean="0"/>
              <a:t>+ </a:t>
            </a:r>
          </a:p>
          <a:p>
            <a:pPr algn="ctr"/>
            <a:r>
              <a:rPr lang="en-US" smtClean="0">
                <a:solidFill>
                  <a:srgbClr val="FF0000"/>
                </a:solidFill>
              </a:rPr>
              <a:t>Model</a:t>
            </a:r>
          </a:p>
          <a:p>
            <a:pPr algn="ctr"/>
            <a:r>
              <a:rPr lang="en-US" smtClean="0"/>
              <a:t>+ </a:t>
            </a:r>
          </a:p>
          <a:p>
            <a:pPr algn="ctr"/>
            <a:r>
              <a:rPr lang="en-US" smtClean="0"/>
              <a:t>Data</a:t>
            </a:r>
            <a:endParaRPr lang="en-US" dirty="0"/>
          </a:p>
        </p:txBody>
      </p:sp>
      <p:sp>
        <p:nvSpPr>
          <p:cNvPr id="35" name="Oval 34"/>
          <p:cNvSpPr/>
          <p:nvPr/>
        </p:nvSpPr>
        <p:spPr>
          <a:xfrm>
            <a:off x="2819400" y="1600200"/>
            <a:ext cx="3429000" cy="3429000"/>
          </a:xfrm>
          <a:prstGeom prst="ellipse">
            <a:avLst/>
          </a:prstGeom>
          <a:noFill/>
          <a:ln w="25400">
            <a:solidFill>
              <a:schemeClr val="accent5">
                <a:lumMod val="60000"/>
                <a:lumOff val="40000"/>
              </a:schemeClr>
            </a:solidFill>
            <a:bevel/>
          </a:ln>
        </p:spPr>
        <p:style>
          <a:lnRef idx="2">
            <a:schemeClr val="accent4"/>
          </a:lnRef>
          <a:fillRef idx="1">
            <a:schemeClr val="lt1"/>
          </a:fillRef>
          <a:effectRef idx="0">
            <a:schemeClr val="accent4"/>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b="1">
              <a:ln/>
              <a:solidFill>
                <a:schemeClr val="accent4"/>
              </a:solidFill>
            </a:endParaRPr>
          </a:p>
        </p:txBody>
      </p:sp>
      <p:sp>
        <p:nvSpPr>
          <p:cNvPr id="36" name="Rectangle 35"/>
          <p:cNvSpPr/>
          <p:nvPr/>
        </p:nvSpPr>
        <p:spPr>
          <a:xfrm>
            <a:off x="1828800" y="152400"/>
            <a:ext cx="5671233" cy="923330"/>
          </a:xfrm>
          <a:prstGeom prst="rect">
            <a:avLst/>
          </a:prstGeom>
          <a:noFill/>
        </p:spPr>
        <p:txBody>
          <a:bodyPr wrap="none" lIns="91440" tIns="45720" rIns="91440" bIns="45720">
            <a:spAutoFit/>
          </a:bodyPr>
          <a:lstStyle/>
          <a:p>
            <a:pPr algn="ctr"/>
            <a:r>
              <a:rPr lang="en-US" sz="5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Dynamic Reporting</a:t>
            </a:r>
            <a:endPar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cxnSp>
        <p:nvCxnSpPr>
          <p:cNvPr id="69" name="Straight Connector 68"/>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70" name="Oval 69"/>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Oval 70"/>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Oval 71"/>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Oval 73"/>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Oval 74"/>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Oval 81"/>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Oval 82"/>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Oval 91"/>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Oval 92"/>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Oval 93"/>
          <p:cNvSpPr/>
          <p:nvPr/>
        </p:nvSpPr>
        <p:spPr>
          <a:xfrm>
            <a:off x="559565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Oval 94"/>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p:cNvSpPr/>
          <p:nvPr/>
        </p:nvSpPr>
        <p:spPr>
          <a:xfrm>
            <a:off x="423257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p:cNvSpPr/>
          <p:nvPr/>
        </p:nvSpPr>
        <p:spPr>
          <a:xfrm>
            <a:off x="468443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p:cNvSpPr/>
          <p:nvPr/>
        </p:nvSpPr>
        <p:spPr>
          <a:xfrm>
            <a:off x="51378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5634672"/>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heel(1)">
                                      <p:cBhvr>
                                        <p:cTn id="7" dur="20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2736"/>
            <a:ext cx="9144000" cy="2162175"/>
          </a:xfrm>
          <a:prstGeom prst="rect">
            <a:avLst/>
          </a:prstGeom>
        </p:spPr>
      </p:pic>
      <p:cxnSp>
        <p:nvCxnSpPr>
          <p:cNvPr id="100" name="Straight Connector 99"/>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101" name="Oval 100"/>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 name="Oval 101"/>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 name="Oval 102"/>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4" name="Oval 103"/>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5" name="Oval 104"/>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Oval 105"/>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7" name="Oval 106"/>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8" name="Oval 107"/>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Oval 108"/>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0" name="Oval 109"/>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Oval 110"/>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2" name="Oval 111"/>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3" name="Oval 112"/>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4" name="Oval 113"/>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Oval 114"/>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6" name="Oval 115"/>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Oval 116"/>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Oval 117"/>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Oval 118"/>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Oval 119"/>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1" name="Oval 120"/>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2" name="Oval 121"/>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3" name="Oval 122"/>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4" name="Oval 123"/>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5" name="Oval 124"/>
          <p:cNvSpPr/>
          <p:nvPr/>
        </p:nvSpPr>
        <p:spPr>
          <a:xfrm>
            <a:off x="6050309" y="657116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6" name="Oval 125"/>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Oval 126"/>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Oval 127"/>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Oval 128"/>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0" name="Oval 129"/>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1" name="Oval 130"/>
          <p:cNvSpPr/>
          <p:nvPr/>
        </p:nvSpPr>
        <p:spPr>
          <a:xfrm>
            <a:off x="423257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2" name="Oval 131"/>
          <p:cNvSpPr/>
          <p:nvPr/>
        </p:nvSpPr>
        <p:spPr>
          <a:xfrm>
            <a:off x="468443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Oval 132"/>
          <p:cNvSpPr/>
          <p:nvPr/>
        </p:nvSpPr>
        <p:spPr>
          <a:xfrm>
            <a:off x="51378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Oval 133"/>
          <p:cNvSpPr/>
          <p:nvPr/>
        </p:nvSpPr>
        <p:spPr>
          <a:xfrm>
            <a:off x="5592429"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0307488"/>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wheel(1)">
                                      <p:cBhvr>
                                        <p:cTn id="7" dur="20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2736"/>
            <a:ext cx="9144000" cy="2162175"/>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21088"/>
            <a:ext cx="9144000" cy="1257300"/>
          </a:xfrm>
          <a:prstGeom prst="rect">
            <a:avLst/>
          </a:prstGeom>
        </p:spPr>
      </p:pic>
      <p:cxnSp>
        <p:nvCxnSpPr>
          <p:cNvPr id="69" name="Straight Connector 68"/>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70" name="Oval 69"/>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Oval 70"/>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Oval 71"/>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Oval 73"/>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Oval 74"/>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Oval 81"/>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Oval 82"/>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Oval 91"/>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Oval 92"/>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Oval 93"/>
          <p:cNvSpPr/>
          <p:nvPr/>
        </p:nvSpPr>
        <p:spPr>
          <a:xfrm>
            <a:off x="6507333"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Oval 94"/>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p:cNvSpPr/>
          <p:nvPr/>
        </p:nvSpPr>
        <p:spPr>
          <a:xfrm>
            <a:off x="423257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p:cNvSpPr/>
          <p:nvPr/>
        </p:nvSpPr>
        <p:spPr>
          <a:xfrm>
            <a:off x="468443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p:cNvSpPr/>
          <p:nvPr/>
        </p:nvSpPr>
        <p:spPr>
          <a:xfrm>
            <a:off x="51378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p:cNvSpPr/>
          <p:nvPr/>
        </p:nvSpPr>
        <p:spPr>
          <a:xfrm>
            <a:off x="5592429"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p:cNvSpPr/>
          <p:nvPr/>
        </p:nvSpPr>
        <p:spPr>
          <a:xfrm>
            <a:off x="605984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2105418"/>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heel(1)">
                                      <p:cBhvr>
                                        <p:cTn id="7" dur="20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395536" y="570162"/>
            <a:ext cx="8208912" cy="3365212"/>
          </a:xfrm>
          <a:prstGeom prst="rect">
            <a:avLst/>
          </a:prstGeom>
          <a:solidFill>
            <a:srgbClr val="246BC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532205" y="692696"/>
            <a:ext cx="4752528" cy="523220"/>
          </a:xfrm>
          <a:prstGeom prst="rect">
            <a:avLst/>
          </a:prstGeom>
          <a:noFill/>
        </p:spPr>
        <p:txBody>
          <a:bodyPr wrap="square" rtlCol="0">
            <a:spAutoFit/>
          </a:bodyPr>
          <a:lstStyle/>
          <a:p>
            <a:r>
              <a:rPr lang="en-US" sz="2800" dirty="0" smtClean="0"/>
              <a:t>Data Manipulation</a:t>
            </a:r>
            <a:endParaRPr lang="en-US" sz="2800" dirty="0"/>
          </a:p>
        </p:txBody>
      </p:sp>
      <p:sp>
        <p:nvSpPr>
          <p:cNvPr id="33" name="TextBox 32"/>
          <p:cNvSpPr txBox="1"/>
          <p:nvPr/>
        </p:nvSpPr>
        <p:spPr>
          <a:xfrm>
            <a:off x="532205" y="1592027"/>
            <a:ext cx="4752528" cy="523220"/>
          </a:xfrm>
          <a:prstGeom prst="rect">
            <a:avLst/>
          </a:prstGeom>
          <a:noFill/>
        </p:spPr>
        <p:txBody>
          <a:bodyPr wrap="square" rtlCol="0">
            <a:spAutoFit/>
          </a:bodyPr>
          <a:lstStyle/>
          <a:p>
            <a:r>
              <a:rPr lang="en-US" sz="2800" dirty="0" smtClean="0"/>
              <a:t>Statistical Modeling</a:t>
            </a:r>
            <a:endParaRPr lang="en-US" sz="2800" dirty="0"/>
          </a:p>
        </p:txBody>
      </p:sp>
      <p:sp>
        <p:nvSpPr>
          <p:cNvPr id="34" name="TextBox 33"/>
          <p:cNvSpPr txBox="1"/>
          <p:nvPr/>
        </p:nvSpPr>
        <p:spPr>
          <a:xfrm>
            <a:off x="532205" y="2491358"/>
            <a:ext cx="4752528" cy="523220"/>
          </a:xfrm>
          <a:prstGeom prst="rect">
            <a:avLst/>
          </a:prstGeom>
          <a:noFill/>
        </p:spPr>
        <p:txBody>
          <a:bodyPr wrap="square" rtlCol="0">
            <a:spAutoFit/>
          </a:bodyPr>
          <a:lstStyle/>
          <a:p>
            <a:r>
              <a:rPr lang="en-US" sz="2800" dirty="0" smtClean="0"/>
              <a:t>Graph Production</a:t>
            </a:r>
            <a:endParaRPr lang="en-US" sz="2800" dirty="0"/>
          </a:p>
        </p:txBody>
      </p:sp>
      <p:sp>
        <p:nvSpPr>
          <p:cNvPr id="35" name="TextBox 34"/>
          <p:cNvSpPr txBox="1"/>
          <p:nvPr/>
        </p:nvSpPr>
        <p:spPr>
          <a:xfrm>
            <a:off x="532205" y="3390690"/>
            <a:ext cx="4752528" cy="523220"/>
          </a:xfrm>
          <a:prstGeom prst="rect">
            <a:avLst/>
          </a:prstGeom>
          <a:noFill/>
        </p:spPr>
        <p:txBody>
          <a:bodyPr wrap="square" rtlCol="0">
            <a:spAutoFit/>
          </a:bodyPr>
          <a:lstStyle/>
          <a:p>
            <a:r>
              <a:rPr lang="en-US" sz="2800" dirty="0" smtClean="0"/>
              <a:t>Dynamic Reporting</a:t>
            </a:r>
            <a:endParaRPr lang="en-US" sz="2800" dirty="0"/>
          </a:p>
        </p:txBody>
      </p:sp>
      <p:sp>
        <p:nvSpPr>
          <p:cNvPr id="36" name="TextBox 35"/>
          <p:cNvSpPr txBox="1"/>
          <p:nvPr/>
        </p:nvSpPr>
        <p:spPr>
          <a:xfrm>
            <a:off x="604213" y="200830"/>
            <a:ext cx="1080120" cy="369332"/>
          </a:xfrm>
          <a:prstGeom prst="rect">
            <a:avLst/>
          </a:prstGeom>
          <a:noFill/>
        </p:spPr>
        <p:txBody>
          <a:bodyPr wrap="square" rtlCol="0">
            <a:spAutoFit/>
          </a:bodyPr>
          <a:lstStyle/>
          <a:p>
            <a:r>
              <a:rPr lang="en-US" dirty="0" smtClean="0"/>
              <a:t>Skillset</a:t>
            </a:r>
            <a:endParaRPr lang="en-US" dirty="0"/>
          </a:p>
        </p:txBody>
      </p:sp>
      <p:sp>
        <p:nvSpPr>
          <p:cNvPr id="37" name="TextBox 36"/>
          <p:cNvSpPr txBox="1"/>
          <p:nvPr/>
        </p:nvSpPr>
        <p:spPr>
          <a:xfrm>
            <a:off x="7347982" y="200830"/>
            <a:ext cx="1256466" cy="369332"/>
          </a:xfrm>
          <a:prstGeom prst="rect">
            <a:avLst/>
          </a:prstGeom>
          <a:solidFill>
            <a:srgbClr val="246BC8">
              <a:alpha val="74000"/>
            </a:srgbClr>
          </a:solidFill>
        </p:spPr>
        <p:txBody>
          <a:bodyPr wrap="square" rtlCol="0">
            <a:spAutoFit/>
          </a:bodyPr>
          <a:lstStyle/>
          <a:p>
            <a:pPr algn="r"/>
            <a:r>
              <a:rPr lang="en-US" dirty="0" smtClean="0">
                <a:solidFill>
                  <a:schemeClr val="bg1"/>
                </a:solidFill>
              </a:rPr>
              <a:t>Toolbox</a:t>
            </a:r>
            <a:endParaRPr lang="en-US" dirty="0">
              <a:solidFill>
                <a:schemeClr val="bg1"/>
              </a:solidFill>
            </a:endParaRPr>
          </a:p>
        </p:txBody>
      </p:sp>
      <p:grpSp>
        <p:nvGrpSpPr>
          <p:cNvPr id="38" name="Group 37"/>
          <p:cNvGrpSpPr/>
          <p:nvPr/>
        </p:nvGrpSpPr>
        <p:grpSpPr>
          <a:xfrm>
            <a:off x="2893865" y="691750"/>
            <a:ext cx="5528451" cy="3221214"/>
            <a:chOff x="2992233" y="1237380"/>
            <a:chExt cx="5528451" cy="3221214"/>
          </a:xfrm>
        </p:grpSpPr>
        <p:sp>
          <p:nvSpPr>
            <p:cNvPr id="39" name="TextBox 38"/>
            <p:cNvSpPr txBox="1"/>
            <p:nvPr/>
          </p:nvSpPr>
          <p:spPr>
            <a:xfrm>
              <a:off x="2992233" y="1237380"/>
              <a:ext cx="5528451" cy="523220"/>
            </a:xfrm>
            <a:prstGeom prst="rect">
              <a:avLst/>
            </a:prstGeom>
            <a:noFill/>
          </p:spPr>
          <p:txBody>
            <a:bodyPr wrap="square" rtlCol="0">
              <a:spAutoFit/>
            </a:bodyPr>
            <a:lstStyle/>
            <a:p>
              <a:pPr algn="r"/>
              <a:r>
                <a:rPr lang="en-US" sz="2800" dirty="0" smtClean="0">
                  <a:solidFill>
                    <a:schemeClr val="bg1"/>
                  </a:solidFill>
                </a:rPr>
                <a:t>R</a:t>
              </a:r>
              <a:endParaRPr lang="en-US" sz="2800" dirty="0">
                <a:solidFill>
                  <a:schemeClr val="bg1"/>
                </a:solidFill>
              </a:endParaRPr>
            </a:p>
          </p:txBody>
        </p:sp>
        <p:sp>
          <p:nvSpPr>
            <p:cNvPr id="40" name="TextBox 39"/>
            <p:cNvSpPr txBox="1"/>
            <p:nvPr/>
          </p:nvSpPr>
          <p:spPr>
            <a:xfrm>
              <a:off x="2992233" y="2135755"/>
              <a:ext cx="5528451" cy="523220"/>
            </a:xfrm>
            <a:prstGeom prst="rect">
              <a:avLst/>
            </a:prstGeom>
            <a:noFill/>
          </p:spPr>
          <p:txBody>
            <a:bodyPr wrap="square" rtlCol="0">
              <a:spAutoFit/>
            </a:bodyPr>
            <a:lstStyle/>
            <a:p>
              <a:pPr algn="r"/>
              <a:r>
                <a:rPr lang="en-US" sz="2800" dirty="0" smtClean="0">
                  <a:solidFill>
                    <a:schemeClr val="bg1"/>
                  </a:solidFill>
                </a:rPr>
                <a:t>RStudio</a:t>
              </a:r>
              <a:endParaRPr lang="en-US" sz="2800" dirty="0">
                <a:solidFill>
                  <a:schemeClr val="bg1"/>
                </a:solidFill>
              </a:endParaRPr>
            </a:p>
          </p:txBody>
        </p:sp>
        <p:sp>
          <p:nvSpPr>
            <p:cNvPr id="41" name="TextBox 40"/>
            <p:cNvSpPr txBox="1"/>
            <p:nvPr/>
          </p:nvSpPr>
          <p:spPr>
            <a:xfrm>
              <a:off x="2992233" y="3034130"/>
              <a:ext cx="5528451" cy="523220"/>
            </a:xfrm>
            <a:prstGeom prst="rect">
              <a:avLst/>
            </a:prstGeom>
            <a:noFill/>
          </p:spPr>
          <p:txBody>
            <a:bodyPr wrap="square" rtlCol="0">
              <a:spAutoFit/>
            </a:bodyPr>
            <a:lstStyle/>
            <a:p>
              <a:pPr algn="r"/>
              <a:r>
                <a:rPr lang="en-US" sz="2800" dirty="0" smtClean="0">
                  <a:solidFill>
                    <a:schemeClr val="bg1"/>
                  </a:solidFill>
                </a:rPr>
                <a:t>Git</a:t>
              </a:r>
              <a:endParaRPr lang="en-US" sz="2800" dirty="0">
                <a:solidFill>
                  <a:schemeClr val="bg1"/>
                </a:solidFill>
              </a:endParaRPr>
            </a:p>
          </p:txBody>
        </p:sp>
        <p:sp>
          <p:nvSpPr>
            <p:cNvPr id="42" name="TextBox 41"/>
            <p:cNvSpPr txBox="1"/>
            <p:nvPr/>
          </p:nvSpPr>
          <p:spPr>
            <a:xfrm>
              <a:off x="2992233" y="3935374"/>
              <a:ext cx="5528451" cy="523220"/>
            </a:xfrm>
            <a:prstGeom prst="rect">
              <a:avLst/>
            </a:prstGeom>
            <a:noFill/>
          </p:spPr>
          <p:txBody>
            <a:bodyPr wrap="square" rtlCol="0">
              <a:spAutoFit/>
            </a:bodyPr>
            <a:lstStyle/>
            <a:p>
              <a:pPr algn="r"/>
              <a:r>
                <a:rPr lang="en-US" sz="2800" dirty="0" smtClean="0">
                  <a:solidFill>
                    <a:schemeClr val="bg1"/>
                  </a:solidFill>
                </a:rPr>
                <a:t>GitHub</a:t>
              </a:r>
              <a:endParaRPr lang="en-US" sz="2800" dirty="0">
                <a:solidFill>
                  <a:schemeClr val="bg1"/>
                </a:solidFill>
              </a:endParaRPr>
            </a:p>
          </p:txBody>
        </p:sp>
      </p:grpSp>
      <p:pic>
        <p:nvPicPr>
          <p:cNvPr id="43" name="Pictur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47213"/>
            <a:ext cx="9144000" cy="1257300"/>
          </a:xfrm>
          <a:prstGeom prst="rect">
            <a:avLst/>
          </a:prstGeom>
        </p:spPr>
      </p:pic>
      <p:cxnSp>
        <p:nvCxnSpPr>
          <p:cNvPr id="81" name="Straight Connector 80"/>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82" name="Oval 81"/>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Oval 82"/>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Oval 90"/>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Oval 92"/>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4" name="Oval 93"/>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Oval 96"/>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8" name="Oval 97"/>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9" name="Oval 98"/>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0" name="Oval 99"/>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1" name="Oval 100"/>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 name="Oval 101"/>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Oval 105"/>
          <p:cNvSpPr/>
          <p:nvPr/>
        </p:nvSpPr>
        <p:spPr>
          <a:xfrm>
            <a:off x="695961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7" name="Oval 106"/>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Oval 107"/>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9" name="Oval 108"/>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0" name="Oval 109"/>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Oval 110"/>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2" name="Oval 111"/>
          <p:cNvSpPr/>
          <p:nvPr/>
        </p:nvSpPr>
        <p:spPr>
          <a:xfrm>
            <a:off x="423257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Oval 112"/>
          <p:cNvSpPr/>
          <p:nvPr/>
        </p:nvSpPr>
        <p:spPr>
          <a:xfrm>
            <a:off x="468443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4" name="Oval 113"/>
          <p:cNvSpPr/>
          <p:nvPr/>
        </p:nvSpPr>
        <p:spPr>
          <a:xfrm>
            <a:off x="51378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5" name="Oval 114"/>
          <p:cNvSpPr/>
          <p:nvPr/>
        </p:nvSpPr>
        <p:spPr>
          <a:xfrm>
            <a:off x="5592429"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Oval 115"/>
          <p:cNvSpPr/>
          <p:nvPr/>
        </p:nvSpPr>
        <p:spPr>
          <a:xfrm>
            <a:off x="605984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Oval 116"/>
          <p:cNvSpPr/>
          <p:nvPr/>
        </p:nvSpPr>
        <p:spPr>
          <a:xfrm>
            <a:off x="650984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277624"/>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heel(1)">
                                      <p:cBhvr>
                                        <p:cTn id="7" dur="20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291" y="188640"/>
            <a:ext cx="5759098" cy="4567364"/>
          </a:xfrm>
          <a:prstGeom prst="rect">
            <a:avLst/>
          </a:prstGeom>
        </p:spPr>
      </p:pic>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2394" y="3212976"/>
            <a:ext cx="2426834" cy="2213384"/>
          </a:xfrm>
          <a:prstGeom prst="rect">
            <a:avLst/>
          </a:prstGeom>
        </p:spPr>
      </p:pic>
      <p:sp>
        <p:nvSpPr>
          <p:cNvPr id="33" name="Rectangle 32"/>
          <p:cNvSpPr/>
          <p:nvPr/>
        </p:nvSpPr>
        <p:spPr>
          <a:xfrm>
            <a:off x="251520" y="189654"/>
            <a:ext cx="5976664" cy="1079106"/>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p:cNvSpPr/>
          <p:nvPr/>
        </p:nvSpPr>
        <p:spPr>
          <a:xfrm>
            <a:off x="251520" y="1412776"/>
            <a:ext cx="5976664" cy="936104"/>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p:cNvSpPr/>
          <p:nvPr/>
        </p:nvSpPr>
        <p:spPr>
          <a:xfrm>
            <a:off x="251521" y="2471956"/>
            <a:ext cx="2304256" cy="2973268"/>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p:cNvSpPr/>
          <p:nvPr/>
        </p:nvSpPr>
        <p:spPr>
          <a:xfrm>
            <a:off x="2977015" y="2471956"/>
            <a:ext cx="3221040" cy="2973268"/>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76" name="Straight Connector 75"/>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77" name="Oval 76"/>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Oval 81"/>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Oval 82"/>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Oval 90"/>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Oval 92"/>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4" name="Oval 93"/>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Oval 96"/>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p:cNvSpPr/>
          <p:nvPr/>
        </p:nvSpPr>
        <p:spPr>
          <a:xfrm>
            <a:off x="7414271"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Oval 105"/>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7" name="Oval 106"/>
          <p:cNvSpPr/>
          <p:nvPr/>
        </p:nvSpPr>
        <p:spPr>
          <a:xfrm>
            <a:off x="423257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Oval 107"/>
          <p:cNvSpPr/>
          <p:nvPr/>
        </p:nvSpPr>
        <p:spPr>
          <a:xfrm>
            <a:off x="468443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9" name="Oval 108"/>
          <p:cNvSpPr/>
          <p:nvPr/>
        </p:nvSpPr>
        <p:spPr>
          <a:xfrm>
            <a:off x="51378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0" name="Oval 109"/>
          <p:cNvSpPr/>
          <p:nvPr/>
        </p:nvSpPr>
        <p:spPr>
          <a:xfrm>
            <a:off x="5592429"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Oval 110"/>
          <p:cNvSpPr/>
          <p:nvPr/>
        </p:nvSpPr>
        <p:spPr>
          <a:xfrm>
            <a:off x="605984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2" name="Oval 111"/>
          <p:cNvSpPr/>
          <p:nvPr/>
        </p:nvSpPr>
        <p:spPr>
          <a:xfrm>
            <a:off x="650984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Oval 112"/>
          <p:cNvSpPr/>
          <p:nvPr/>
        </p:nvSpPr>
        <p:spPr>
          <a:xfrm>
            <a:off x="696449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6402394" y="252153"/>
            <a:ext cx="2830286" cy="954107"/>
          </a:xfrm>
          <a:prstGeom prst="rect">
            <a:avLst/>
          </a:prstGeom>
          <a:noFill/>
        </p:spPr>
        <p:txBody>
          <a:bodyPr wrap="square" rtlCol="0">
            <a:spAutoFit/>
          </a:bodyPr>
          <a:lstStyle/>
          <a:p>
            <a:r>
              <a:rPr lang="en-US" sz="2800" dirty="0" smtClean="0">
                <a:latin typeface="Gill Sans MT" panose="020B0502020104020203" pitchFamily="34" charset="0"/>
              </a:rPr>
              <a:t>Prototype of a </a:t>
            </a:r>
            <a:r>
              <a:rPr lang="en-US" sz="2800" dirty="0" smtClean="0">
                <a:solidFill>
                  <a:srgbClr val="7030A0"/>
                </a:solidFill>
                <a:latin typeface="Gill Sans MT" panose="020B0502020104020203" pitchFamily="34" charset="0"/>
              </a:rPr>
              <a:t>model sequencer</a:t>
            </a:r>
            <a:endParaRPr lang="en-US" sz="2800" dirty="0">
              <a:solidFill>
                <a:srgbClr val="7030A0"/>
              </a:solidFill>
              <a:latin typeface="Gill Sans MT" panose="020B0502020104020203" pitchFamily="34" charset="0"/>
            </a:endParaRPr>
          </a:p>
        </p:txBody>
      </p:sp>
    </p:spTree>
    <p:extLst>
      <p:ext uri="{BB962C8B-B14F-4D97-AF65-F5344CB8AC3E}">
        <p14:creationId xmlns:p14="http://schemas.microsoft.com/office/powerpoint/2010/main" val="1401935878"/>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wheel(1)">
                                      <p:cBhvr>
                                        <p:cTn id="7" dur="200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632338" y="2988801"/>
            <a:ext cx="4427982" cy="2910250"/>
          </a:xfrm>
          <a:prstGeom prst="rect">
            <a:avLst/>
          </a:prstGeom>
          <a:solidFill>
            <a:schemeClr val="bg1">
              <a:alpha val="2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endParaRPr lang="en-US" sz="3200" dirty="0">
              <a:solidFill>
                <a:schemeClr val="tx1"/>
              </a:solidFill>
            </a:endParaRPr>
          </a:p>
        </p:txBody>
      </p:sp>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2338" y="-99392"/>
            <a:ext cx="4511663" cy="2996952"/>
          </a:xfrm>
          <a:prstGeom prst="rect">
            <a:avLst/>
          </a:prstGeom>
        </p:spPr>
      </p:pic>
      <p:sp>
        <p:nvSpPr>
          <p:cNvPr id="33" name="TextBox 32"/>
          <p:cNvSpPr txBox="1"/>
          <p:nvPr/>
        </p:nvSpPr>
        <p:spPr>
          <a:xfrm>
            <a:off x="179512" y="313423"/>
            <a:ext cx="4068452" cy="1569660"/>
          </a:xfrm>
          <a:prstGeom prst="rect">
            <a:avLst/>
          </a:prstGeom>
          <a:noFill/>
        </p:spPr>
        <p:txBody>
          <a:bodyPr wrap="square" rtlCol="0">
            <a:spAutoFit/>
          </a:bodyPr>
          <a:lstStyle/>
          <a:p>
            <a:r>
              <a:rPr lang="en-US" sz="2400" dirty="0" smtClean="0"/>
              <a:t>Interface for </a:t>
            </a:r>
            <a:r>
              <a:rPr lang="en-US" sz="2400" dirty="0" smtClean="0">
                <a:solidFill>
                  <a:srgbClr val="C00000"/>
                </a:solidFill>
              </a:rPr>
              <a:t>flying</a:t>
            </a:r>
          </a:p>
          <a:p>
            <a:endParaRPr lang="en-US" sz="2400" dirty="0" smtClean="0"/>
          </a:p>
          <a:p>
            <a:r>
              <a:rPr lang="en-US" sz="2400" dirty="0" smtClean="0"/>
              <a:t>Operations </a:t>
            </a:r>
            <a:r>
              <a:rPr lang="en-US" sz="2400" dirty="0"/>
              <a:t>with concepts of </a:t>
            </a:r>
            <a:endParaRPr lang="en-US" sz="2400" dirty="0" smtClean="0"/>
          </a:p>
          <a:p>
            <a:r>
              <a:rPr lang="en-US" sz="2400" dirty="0" smtClean="0"/>
              <a:t>speed</a:t>
            </a:r>
            <a:r>
              <a:rPr lang="en-US" sz="2400" dirty="0"/>
              <a:t>, azimuth, yaw, roll, pitch </a:t>
            </a:r>
          </a:p>
        </p:txBody>
      </p:sp>
      <p:sp>
        <p:nvSpPr>
          <p:cNvPr id="34" name="TextBox 33"/>
          <p:cNvSpPr txBox="1"/>
          <p:nvPr/>
        </p:nvSpPr>
        <p:spPr>
          <a:xfrm>
            <a:off x="305526" y="3327520"/>
            <a:ext cx="3816424" cy="1569660"/>
          </a:xfrm>
          <a:prstGeom prst="rect">
            <a:avLst/>
          </a:prstGeom>
          <a:noFill/>
        </p:spPr>
        <p:txBody>
          <a:bodyPr wrap="square" rtlCol="0">
            <a:spAutoFit/>
          </a:bodyPr>
          <a:lstStyle/>
          <a:p>
            <a:r>
              <a:rPr lang="en-US" sz="2400" dirty="0" smtClean="0"/>
              <a:t>Interface for </a:t>
            </a:r>
            <a:r>
              <a:rPr lang="en-US" sz="2400" dirty="0" smtClean="0">
                <a:solidFill>
                  <a:srgbClr val="C00000"/>
                </a:solidFill>
              </a:rPr>
              <a:t>modeling</a:t>
            </a:r>
          </a:p>
          <a:p>
            <a:endParaRPr lang="en-US" sz="2400" dirty="0" smtClean="0"/>
          </a:p>
          <a:p>
            <a:r>
              <a:rPr lang="en-US" sz="2400" dirty="0" smtClean="0"/>
              <a:t>Operations </a:t>
            </a:r>
            <a:r>
              <a:rPr lang="en-US" sz="2400" dirty="0"/>
              <a:t>with concepts of </a:t>
            </a:r>
            <a:endParaRPr lang="en-US" sz="2400" dirty="0" smtClean="0"/>
          </a:p>
          <a:p>
            <a:r>
              <a:rPr lang="en-US" sz="2400" dirty="0" smtClean="0"/>
              <a:t>fit, significance, parsimony</a:t>
            </a:r>
            <a:endParaRPr lang="en-US" sz="2400" dirty="0"/>
          </a:p>
        </p:txBody>
      </p:sp>
      <p:sp>
        <p:nvSpPr>
          <p:cNvPr id="35" name="Right Arrow 34"/>
          <p:cNvSpPr/>
          <p:nvPr/>
        </p:nvSpPr>
        <p:spPr>
          <a:xfrm>
            <a:off x="3312874" y="207549"/>
            <a:ext cx="936104" cy="64807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ight Arrow 35"/>
          <p:cNvSpPr/>
          <p:nvPr/>
        </p:nvSpPr>
        <p:spPr>
          <a:xfrm>
            <a:off x="3325856" y="3265751"/>
            <a:ext cx="936104" cy="64807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6536" y="3021448"/>
            <a:ext cx="3587527" cy="2845158"/>
          </a:xfrm>
          <a:prstGeom prst="rect">
            <a:avLst/>
          </a:prstGeom>
        </p:spPr>
      </p:pic>
      <p:sp>
        <p:nvSpPr>
          <p:cNvPr id="2" name="TextBox 1"/>
          <p:cNvSpPr txBox="1"/>
          <p:nvPr/>
        </p:nvSpPr>
        <p:spPr>
          <a:xfrm>
            <a:off x="3823810" y="3328177"/>
            <a:ext cx="438150" cy="523220"/>
          </a:xfrm>
          <a:prstGeom prst="rect">
            <a:avLst/>
          </a:prstGeom>
          <a:noFill/>
        </p:spPr>
        <p:txBody>
          <a:bodyPr wrap="square" rtlCol="0">
            <a:spAutoFit/>
          </a:bodyPr>
          <a:lstStyle/>
          <a:p>
            <a:r>
              <a:rPr lang="en-US" sz="2800" dirty="0" smtClean="0">
                <a:solidFill>
                  <a:srgbClr val="C00000"/>
                </a:solidFill>
              </a:rPr>
              <a:t>?</a:t>
            </a:r>
            <a:endParaRPr lang="en-US" sz="2800" dirty="0">
              <a:solidFill>
                <a:srgbClr val="C00000"/>
              </a:solidFill>
            </a:endParaRPr>
          </a:p>
        </p:txBody>
      </p:sp>
      <p:cxnSp>
        <p:nvCxnSpPr>
          <p:cNvPr id="82" name="Straight Connector 81"/>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83" name="Oval 82"/>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Oval 90"/>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Oval 92"/>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4" name="Oval 93"/>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Oval 96"/>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8" name="Oval 97"/>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9" name="Oval 98"/>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0" name="Oval 99"/>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1" name="Oval 100"/>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 name="Oval 101"/>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 name="Oval 102"/>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Oval 105"/>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7" name="Oval 106"/>
          <p:cNvSpPr/>
          <p:nvPr/>
        </p:nvSpPr>
        <p:spPr>
          <a:xfrm>
            <a:off x="787589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Oval 107"/>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9" name="Oval 108"/>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0" name="Oval 109"/>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Oval 110"/>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2" name="Oval 111"/>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Oval 112"/>
          <p:cNvSpPr/>
          <p:nvPr/>
        </p:nvSpPr>
        <p:spPr>
          <a:xfrm>
            <a:off x="423257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4" name="Oval 113"/>
          <p:cNvSpPr/>
          <p:nvPr/>
        </p:nvSpPr>
        <p:spPr>
          <a:xfrm>
            <a:off x="468443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5" name="Oval 114"/>
          <p:cNvSpPr/>
          <p:nvPr/>
        </p:nvSpPr>
        <p:spPr>
          <a:xfrm>
            <a:off x="51378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Oval 115"/>
          <p:cNvSpPr/>
          <p:nvPr/>
        </p:nvSpPr>
        <p:spPr>
          <a:xfrm>
            <a:off x="5592429"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Oval 116"/>
          <p:cNvSpPr/>
          <p:nvPr/>
        </p:nvSpPr>
        <p:spPr>
          <a:xfrm>
            <a:off x="605984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8" name="Oval 117"/>
          <p:cNvSpPr/>
          <p:nvPr/>
        </p:nvSpPr>
        <p:spPr>
          <a:xfrm>
            <a:off x="650984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9" name="Oval 118"/>
          <p:cNvSpPr/>
          <p:nvPr/>
        </p:nvSpPr>
        <p:spPr>
          <a:xfrm>
            <a:off x="696449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Oval 119"/>
          <p:cNvSpPr/>
          <p:nvPr/>
        </p:nvSpPr>
        <p:spPr>
          <a:xfrm>
            <a:off x="7411278"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1317532"/>
      </p:ext>
    </p:extLst>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heel(1)">
                                      <p:cBhvr>
                                        <p:cTn id="7" dur="20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337937" y="34227"/>
            <a:ext cx="1996440" cy="5800515"/>
            <a:chOff x="2270760" y="478631"/>
            <a:chExt cx="1996440" cy="6266303"/>
          </a:xfrm>
        </p:grpSpPr>
        <p:sp>
          <p:nvSpPr>
            <p:cNvPr id="32" name="Rounded Rectangle 31"/>
            <p:cNvSpPr/>
            <p:nvPr/>
          </p:nvSpPr>
          <p:spPr>
            <a:xfrm>
              <a:off x="2270760" y="478631"/>
              <a:ext cx="1996440" cy="6266303"/>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33" name="Rounded Rectangle 32"/>
            <p:cNvSpPr/>
            <p:nvPr/>
          </p:nvSpPr>
          <p:spPr>
            <a:xfrm>
              <a:off x="2357532" y="768718"/>
              <a:ext cx="1822896" cy="2876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Gill Sans MT" panose="020B0502020104020203" pitchFamily="34" charset="0"/>
                </a:rPr>
                <a:t>Specification</a:t>
              </a:r>
              <a:endParaRPr lang="en-US" sz="2400" dirty="0">
                <a:solidFill>
                  <a:schemeClr val="tx1"/>
                </a:solidFill>
                <a:latin typeface="Gill Sans MT" panose="020B0502020104020203" pitchFamily="34" charset="0"/>
              </a:endParaRPr>
            </a:p>
          </p:txBody>
        </p:sp>
      </p:grpSp>
      <p:grpSp>
        <p:nvGrpSpPr>
          <p:cNvPr id="34" name="Group 33"/>
          <p:cNvGrpSpPr/>
          <p:nvPr/>
        </p:nvGrpSpPr>
        <p:grpSpPr>
          <a:xfrm>
            <a:off x="3547737" y="34228"/>
            <a:ext cx="1996440" cy="5800514"/>
            <a:chOff x="4384864" y="478632"/>
            <a:chExt cx="1996440" cy="6266302"/>
          </a:xfrm>
        </p:grpSpPr>
        <p:sp>
          <p:nvSpPr>
            <p:cNvPr id="35" name="Rounded Rectangle 34"/>
            <p:cNvSpPr/>
            <p:nvPr/>
          </p:nvSpPr>
          <p:spPr>
            <a:xfrm>
              <a:off x="4384864" y="478632"/>
              <a:ext cx="1996440" cy="6266302"/>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36" name="Rounded Rectangle 35"/>
            <p:cNvSpPr/>
            <p:nvPr/>
          </p:nvSpPr>
          <p:spPr>
            <a:xfrm>
              <a:off x="4596972" y="770073"/>
              <a:ext cx="1478280" cy="304800"/>
            </a:xfrm>
            <a:prstGeom prst="round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solidFill>
                    <a:schemeClr val="tx1"/>
                  </a:solidFill>
                  <a:latin typeface="Gill Sans MT" panose="020B0502020104020203" pitchFamily="34" charset="0"/>
                </a:rPr>
                <a:t>Evaluation</a:t>
              </a:r>
              <a:endParaRPr lang="en-US" sz="2400" dirty="0">
                <a:solidFill>
                  <a:schemeClr val="tx1"/>
                </a:solidFill>
                <a:latin typeface="Gill Sans MT" panose="020B0502020104020203" pitchFamily="34" charset="0"/>
              </a:endParaRPr>
            </a:p>
          </p:txBody>
        </p:sp>
      </p:grpSp>
      <p:grpSp>
        <p:nvGrpSpPr>
          <p:cNvPr id="37" name="Group 36"/>
          <p:cNvGrpSpPr/>
          <p:nvPr/>
        </p:nvGrpSpPr>
        <p:grpSpPr>
          <a:xfrm>
            <a:off x="5580378" y="34228"/>
            <a:ext cx="2288540" cy="5800514"/>
            <a:chOff x="6513201" y="478632"/>
            <a:chExt cx="2288540" cy="6266302"/>
          </a:xfrm>
        </p:grpSpPr>
        <p:sp>
          <p:nvSpPr>
            <p:cNvPr id="38" name="Rounded Rectangle 37"/>
            <p:cNvSpPr/>
            <p:nvPr/>
          </p:nvSpPr>
          <p:spPr>
            <a:xfrm>
              <a:off x="6690360" y="478632"/>
              <a:ext cx="1996440" cy="6266302"/>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39" name="Rounded Rectangle 38"/>
            <p:cNvSpPr/>
            <p:nvPr/>
          </p:nvSpPr>
          <p:spPr>
            <a:xfrm>
              <a:off x="6513201" y="667735"/>
              <a:ext cx="2288540" cy="437702"/>
            </a:xfrm>
            <a:prstGeom prst="roundRect">
              <a:avLst/>
            </a:prstGeom>
            <a:no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300" dirty="0" smtClean="0">
                  <a:solidFill>
                    <a:schemeClr val="tx1"/>
                  </a:solidFill>
                  <a:latin typeface="Gill Sans MT" panose="020B0502020104020203" pitchFamily="34" charset="0"/>
                </a:rPr>
                <a:t>Communication</a:t>
              </a:r>
              <a:endParaRPr lang="en-US" sz="2300" dirty="0">
                <a:solidFill>
                  <a:schemeClr val="tx1"/>
                </a:solidFill>
                <a:latin typeface="Gill Sans MT" panose="020B0502020104020203" pitchFamily="34" charset="0"/>
              </a:endParaRPr>
            </a:p>
          </p:txBody>
        </p:sp>
      </p:grpSp>
      <p:sp>
        <p:nvSpPr>
          <p:cNvPr id="44" name="Rounded Rectangle 43"/>
          <p:cNvSpPr/>
          <p:nvPr/>
        </p:nvSpPr>
        <p:spPr>
          <a:xfrm>
            <a:off x="1647401" y="5656257"/>
            <a:ext cx="1371600" cy="1143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Algebra</a:t>
            </a:r>
          </a:p>
          <a:p>
            <a:pPr algn="ctr"/>
            <a:r>
              <a:rPr lang="en-US" dirty="0" smtClean="0">
                <a:solidFill>
                  <a:schemeClr val="tx1"/>
                </a:solidFill>
              </a:rPr>
              <a:t>Code</a:t>
            </a:r>
            <a:endParaRPr lang="en-US" dirty="0">
              <a:solidFill>
                <a:schemeClr val="tx1"/>
              </a:solidFill>
            </a:endParaRPr>
          </a:p>
        </p:txBody>
      </p:sp>
      <p:sp>
        <p:nvSpPr>
          <p:cNvPr id="45" name="Rounded Rectangle 44"/>
          <p:cNvSpPr/>
          <p:nvPr/>
        </p:nvSpPr>
        <p:spPr>
          <a:xfrm>
            <a:off x="3808859" y="5653317"/>
            <a:ext cx="1371600" cy="1143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Within</a:t>
            </a:r>
          </a:p>
          <a:p>
            <a:pPr algn="ctr"/>
            <a:r>
              <a:rPr lang="en-US" dirty="0" smtClean="0">
                <a:solidFill>
                  <a:schemeClr val="tx1"/>
                </a:solidFill>
              </a:rPr>
              <a:t>Among</a:t>
            </a:r>
            <a:endParaRPr lang="en-US" dirty="0">
              <a:solidFill>
                <a:schemeClr val="tx1"/>
              </a:solidFill>
            </a:endParaRPr>
          </a:p>
        </p:txBody>
      </p:sp>
      <p:sp>
        <p:nvSpPr>
          <p:cNvPr id="46" name="Rounded Rectangle 45"/>
          <p:cNvSpPr/>
          <p:nvPr/>
        </p:nvSpPr>
        <p:spPr>
          <a:xfrm>
            <a:off x="5962648" y="5615125"/>
            <a:ext cx="1524000" cy="1143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Print</a:t>
            </a:r>
            <a:endParaRPr lang="en-US" dirty="0">
              <a:solidFill>
                <a:schemeClr val="tx1"/>
              </a:solidFill>
            </a:endParaRPr>
          </a:p>
          <a:p>
            <a:pPr algn="ctr"/>
            <a:r>
              <a:rPr lang="en-US" dirty="0" smtClean="0">
                <a:solidFill>
                  <a:schemeClr val="tx1"/>
                </a:solidFill>
              </a:rPr>
              <a:t>Web</a:t>
            </a:r>
            <a:endParaRPr lang="en-US" dirty="0">
              <a:solidFill>
                <a:schemeClr val="tx1"/>
              </a:solidFill>
            </a:endParaRPr>
          </a:p>
        </p:txBody>
      </p:sp>
      <p:cxnSp>
        <p:nvCxnSpPr>
          <p:cNvPr id="101" name="Straight Connector 100"/>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102" name="Oval 101"/>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 name="Oval 102"/>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4" name="Oval 103"/>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5" name="Oval 104"/>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Oval 105"/>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7" name="Oval 106"/>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8" name="Oval 107"/>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Oval 108"/>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0" name="Oval 109"/>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Oval 110"/>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2" name="Oval 111"/>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3" name="Oval 112"/>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4" name="Oval 113"/>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Oval 114"/>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6" name="Oval 115"/>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Oval 116"/>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Oval 117"/>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Oval 118"/>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Oval 119"/>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1" name="Oval 120"/>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Oval 121"/>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3" name="Oval 122"/>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4" name="Oval 123"/>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5" name="Oval 124"/>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6" name="Oval 125"/>
          <p:cNvSpPr/>
          <p:nvPr/>
        </p:nvSpPr>
        <p:spPr>
          <a:xfrm>
            <a:off x="832356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Oval 126"/>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Oval 127"/>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Oval 128"/>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0" name="Oval 129"/>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1" name="Oval 130"/>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2" name="Oval 131"/>
          <p:cNvSpPr/>
          <p:nvPr/>
        </p:nvSpPr>
        <p:spPr>
          <a:xfrm>
            <a:off x="423257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Oval 132"/>
          <p:cNvSpPr/>
          <p:nvPr/>
        </p:nvSpPr>
        <p:spPr>
          <a:xfrm>
            <a:off x="468443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Oval 133"/>
          <p:cNvSpPr/>
          <p:nvPr/>
        </p:nvSpPr>
        <p:spPr>
          <a:xfrm>
            <a:off x="51378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Oval 134"/>
          <p:cNvSpPr/>
          <p:nvPr/>
        </p:nvSpPr>
        <p:spPr>
          <a:xfrm>
            <a:off x="5592429"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6" name="Oval 135"/>
          <p:cNvSpPr/>
          <p:nvPr/>
        </p:nvSpPr>
        <p:spPr>
          <a:xfrm>
            <a:off x="605984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7" name="Oval 136"/>
          <p:cNvSpPr/>
          <p:nvPr/>
        </p:nvSpPr>
        <p:spPr>
          <a:xfrm>
            <a:off x="650984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8" name="Oval 137"/>
          <p:cNvSpPr/>
          <p:nvPr/>
        </p:nvSpPr>
        <p:spPr>
          <a:xfrm>
            <a:off x="696449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9" name="Oval 138"/>
          <p:cNvSpPr/>
          <p:nvPr/>
        </p:nvSpPr>
        <p:spPr>
          <a:xfrm>
            <a:off x="7411278"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0" name="Oval 139"/>
          <p:cNvSpPr/>
          <p:nvPr/>
        </p:nvSpPr>
        <p:spPr>
          <a:xfrm>
            <a:off x="7868918"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6" name="Group 5"/>
          <p:cNvGrpSpPr/>
          <p:nvPr/>
        </p:nvGrpSpPr>
        <p:grpSpPr>
          <a:xfrm>
            <a:off x="875657" y="4228128"/>
            <a:ext cx="7315200" cy="1305866"/>
            <a:chOff x="1828800" y="4326700"/>
            <a:chExt cx="7315200" cy="1097280"/>
          </a:xfrm>
        </p:grpSpPr>
        <p:sp>
          <p:nvSpPr>
            <p:cNvPr id="71" name="Rounded Rectangle 70"/>
            <p:cNvSpPr/>
            <p:nvPr/>
          </p:nvSpPr>
          <p:spPr>
            <a:xfrm>
              <a:off x="1828800" y="4326700"/>
              <a:ext cx="7315200" cy="109728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2" name="TextBox 71"/>
            <p:cNvSpPr txBox="1"/>
            <p:nvPr/>
          </p:nvSpPr>
          <p:spPr>
            <a:xfrm>
              <a:off x="2101175" y="4470141"/>
              <a:ext cx="1054145" cy="30794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b="1" dirty="0" smtClean="0"/>
                <a:t>Data</a:t>
              </a:r>
              <a:endParaRPr lang="en-US" sz="2800" b="1" dirty="0"/>
            </a:p>
          </p:txBody>
        </p:sp>
        <p:sp>
          <p:nvSpPr>
            <p:cNvPr id="73" name="TextBox 72"/>
            <p:cNvSpPr txBox="1"/>
            <p:nvPr/>
          </p:nvSpPr>
          <p:spPr>
            <a:xfrm>
              <a:off x="3085623" y="4777390"/>
              <a:ext cx="4246108" cy="37489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400" dirty="0" smtClean="0"/>
                <a:t>How do </a:t>
              </a:r>
              <a:r>
                <a:rPr lang="en-US" sz="2400" b="1" dirty="0" smtClean="0"/>
                <a:t>data</a:t>
              </a:r>
              <a:r>
                <a:rPr lang="en-US" sz="2400" dirty="0" smtClean="0"/>
                <a:t> comprise the </a:t>
              </a:r>
              <a:r>
                <a:rPr lang="en-US" sz="2400" b="1" dirty="0" smtClean="0">
                  <a:solidFill>
                    <a:srgbClr val="FF0000"/>
                  </a:solidFill>
                </a:rPr>
                <a:t>variable</a:t>
              </a:r>
              <a:r>
                <a:rPr lang="en-US" sz="2400" dirty="0" smtClean="0"/>
                <a:t>?</a:t>
              </a:r>
              <a:endParaRPr lang="en-US" sz="2400" dirty="0"/>
            </a:p>
          </p:txBody>
        </p:sp>
      </p:grpSp>
      <p:grpSp>
        <p:nvGrpSpPr>
          <p:cNvPr id="7" name="Group 6"/>
          <p:cNvGrpSpPr/>
          <p:nvPr/>
        </p:nvGrpSpPr>
        <p:grpSpPr>
          <a:xfrm>
            <a:off x="847099" y="2503013"/>
            <a:ext cx="7372316" cy="1305866"/>
            <a:chOff x="1934829" y="2468069"/>
            <a:chExt cx="7315200" cy="1097280"/>
          </a:xfrm>
        </p:grpSpPr>
        <p:sp>
          <p:nvSpPr>
            <p:cNvPr id="74" name="Rounded Rectangle 73"/>
            <p:cNvSpPr/>
            <p:nvPr/>
          </p:nvSpPr>
          <p:spPr>
            <a:xfrm>
              <a:off x="1934829" y="2468069"/>
              <a:ext cx="7315200" cy="109728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5" name="TextBox 74"/>
            <p:cNvSpPr txBox="1"/>
            <p:nvPr/>
          </p:nvSpPr>
          <p:spPr>
            <a:xfrm>
              <a:off x="2331214" y="2538276"/>
              <a:ext cx="1063875" cy="435348"/>
            </a:xfrm>
            <a:prstGeom prst="rect">
              <a:avLst/>
            </a:prstGeom>
          </p:spPr>
          <p:txBody>
            <a:bodyPr wrap="none" rtlCol="0">
              <a:spAutoFit/>
            </a:bodyPr>
            <a:lstStyle/>
            <a:p>
              <a:r>
                <a:rPr lang="en-US" sz="2800" b="1" dirty="0" smtClean="0">
                  <a:solidFill>
                    <a:schemeClr val="accent1"/>
                  </a:solidFill>
                </a:rPr>
                <a:t>Model</a:t>
              </a:r>
              <a:endParaRPr lang="en-US" sz="2800" b="1" dirty="0">
                <a:solidFill>
                  <a:schemeClr val="accent1"/>
                </a:solidFill>
              </a:endParaRPr>
            </a:p>
          </p:txBody>
        </p:sp>
        <p:sp>
          <p:nvSpPr>
            <p:cNvPr id="76" name="TextBox 75"/>
            <p:cNvSpPr txBox="1"/>
            <p:nvPr/>
          </p:nvSpPr>
          <p:spPr>
            <a:xfrm>
              <a:off x="3267290" y="2851368"/>
              <a:ext cx="4452593" cy="384131"/>
            </a:xfrm>
            <a:prstGeom prst="rect">
              <a:avLst/>
            </a:prstGeom>
          </p:spPr>
          <p:txBody>
            <a:bodyPr wrap="none" rtlCol="0">
              <a:spAutoFit/>
            </a:bodyPr>
            <a:lstStyle/>
            <a:p>
              <a:r>
                <a:rPr lang="en-US" sz="2400" dirty="0" smtClean="0"/>
                <a:t>How do </a:t>
              </a:r>
              <a:r>
                <a:rPr lang="en-US" sz="2400" b="1" dirty="0" smtClean="0">
                  <a:solidFill>
                    <a:srgbClr val="FF0000"/>
                  </a:solidFill>
                </a:rPr>
                <a:t>variables</a:t>
              </a:r>
              <a:r>
                <a:rPr lang="en-US" sz="2400" dirty="0" smtClean="0">
                  <a:solidFill>
                    <a:srgbClr val="FF0000"/>
                  </a:solidFill>
                </a:rPr>
                <a:t> </a:t>
              </a:r>
              <a:r>
                <a:rPr lang="en-US" sz="2400" dirty="0" smtClean="0"/>
                <a:t>comprise a </a:t>
              </a:r>
              <a:r>
                <a:rPr lang="en-US" sz="2400" b="1" dirty="0" smtClean="0">
                  <a:solidFill>
                    <a:schemeClr val="accent1"/>
                  </a:solidFill>
                </a:rPr>
                <a:t>model</a:t>
              </a:r>
              <a:r>
                <a:rPr lang="en-US" sz="2400" dirty="0" smtClean="0"/>
                <a:t>?</a:t>
              </a:r>
              <a:endParaRPr lang="en-US" sz="2400" dirty="0"/>
            </a:p>
          </p:txBody>
        </p:sp>
      </p:grpSp>
      <p:grpSp>
        <p:nvGrpSpPr>
          <p:cNvPr id="8" name="Group 7"/>
          <p:cNvGrpSpPr/>
          <p:nvPr/>
        </p:nvGrpSpPr>
        <p:grpSpPr>
          <a:xfrm>
            <a:off x="875657" y="777896"/>
            <a:ext cx="7315200" cy="1305866"/>
            <a:chOff x="1828800" y="797829"/>
            <a:chExt cx="7315200" cy="1097280"/>
          </a:xfrm>
        </p:grpSpPr>
        <p:sp>
          <p:nvSpPr>
            <p:cNvPr id="77" name="Rounded Rectangle 76"/>
            <p:cNvSpPr/>
            <p:nvPr/>
          </p:nvSpPr>
          <p:spPr>
            <a:xfrm>
              <a:off x="1828800" y="797829"/>
              <a:ext cx="7315200" cy="109728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8" name="TextBox 77"/>
            <p:cNvSpPr txBox="1"/>
            <p:nvPr/>
          </p:nvSpPr>
          <p:spPr>
            <a:xfrm>
              <a:off x="2101173" y="865744"/>
              <a:ext cx="1788106" cy="30020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b="1" dirty="0" smtClean="0"/>
                <a:t>Meaning</a:t>
              </a:r>
              <a:endParaRPr lang="en-US" sz="2800" b="1" dirty="0"/>
            </a:p>
          </p:txBody>
        </p:sp>
        <p:sp>
          <p:nvSpPr>
            <p:cNvPr id="79" name="TextBox 78"/>
            <p:cNvSpPr txBox="1"/>
            <p:nvPr/>
          </p:nvSpPr>
          <p:spPr>
            <a:xfrm>
              <a:off x="3012303" y="1293177"/>
              <a:ext cx="4571025" cy="46068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400" dirty="0" smtClean="0"/>
                <a:t>How do </a:t>
              </a:r>
              <a:r>
                <a:rPr lang="en-US" sz="2400" b="1" dirty="0" smtClean="0">
                  <a:solidFill>
                    <a:schemeClr val="accent1"/>
                  </a:solidFill>
                </a:rPr>
                <a:t>models</a:t>
              </a:r>
              <a:r>
                <a:rPr lang="en-US" sz="2400" dirty="0" smtClean="0">
                  <a:solidFill>
                    <a:schemeClr val="accent1"/>
                  </a:solidFill>
                </a:rPr>
                <a:t> </a:t>
              </a:r>
              <a:r>
                <a:rPr lang="en-US" sz="2400" dirty="0" smtClean="0"/>
                <a:t>comprise a </a:t>
              </a:r>
              <a:r>
                <a:rPr lang="en-US" sz="2400" b="1" dirty="0" smtClean="0"/>
                <a:t>meaning</a:t>
              </a:r>
              <a:r>
                <a:rPr lang="en-US" sz="2400" dirty="0" smtClean="0"/>
                <a:t>?</a:t>
              </a:r>
              <a:endParaRPr lang="en-US" sz="2400" dirty="0"/>
            </a:p>
          </p:txBody>
        </p:sp>
      </p:grpSp>
      <p:sp>
        <p:nvSpPr>
          <p:cNvPr id="89" name="Isosceles Triangle 88"/>
          <p:cNvSpPr/>
          <p:nvPr/>
        </p:nvSpPr>
        <p:spPr>
          <a:xfrm>
            <a:off x="3212457" y="1902576"/>
            <a:ext cx="457200" cy="457200"/>
          </a:xfrm>
          <a:prstGeom prst="triangl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Isosceles Triangle 89"/>
          <p:cNvSpPr/>
          <p:nvPr/>
        </p:nvSpPr>
        <p:spPr>
          <a:xfrm>
            <a:off x="5422257" y="1902576"/>
            <a:ext cx="457200" cy="457200"/>
          </a:xfrm>
          <a:prstGeom prst="triangl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Isosceles Triangle 52"/>
          <p:cNvSpPr/>
          <p:nvPr/>
        </p:nvSpPr>
        <p:spPr>
          <a:xfrm>
            <a:off x="3204151" y="3595949"/>
            <a:ext cx="457200" cy="457200"/>
          </a:xfrm>
          <a:prstGeom prst="triangl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Isosceles Triangle 53"/>
          <p:cNvSpPr/>
          <p:nvPr/>
        </p:nvSpPr>
        <p:spPr>
          <a:xfrm>
            <a:off x="5422257" y="3595949"/>
            <a:ext cx="457200" cy="457200"/>
          </a:xfrm>
          <a:prstGeom prst="triangl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6387925"/>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wheel(1)">
                                      <p:cBhvr>
                                        <p:cTn id="7" dur="200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268760"/>
            <a:ext cx="4702077" cy="3940080"/>
          </a:xfrm>
          <a:prstGeom prst="rect">
            <a:avLst/>
          </a:prstGeom>
        </p:spPr>
      </p:pic>
      <p:sp>
        <p:nvSpPr>
          <p:cNvPr id="47" name="TextBox 46"/>
          <p:cNvSpPr txBox="1"/>
          <p:nvPr/>
        </p:nvSpPr>
        <p:spPr>
          <a:xfrm>
            <a:off x="899592" y="188640"/>
            <a:ext cx="7848872" cy="646331"/>
          </a:xfrm>
          <a:prstGeom prst="rect">
            <a:avLst/>
          </a:prstGeom>
          <a:noFill/>
        </p:spPr>
        <p:txBody>
          <a:bodyPr wrap="square" rtlCol="0">
            <a:spAutoFit/>
          </a:bodyPr>
          <a:lstStyle/>
          <a:p>
            <a:r>
              <a:rPr lang="en-CA" sz="3600" dirty="0" smtClean="0">
                <a:latin typeface="Gill Sans MT" panose="020B0502020104020203" pitchFamily="34" charset="0"/>
              </a:rPr>
              <a:t>Statistical modeller at work</a:t>
            </a:r>
            <a:endParaRPr lang="en-CA" sz="3600" dirty="0">
              <a:latin typeface="Gill Sans MT" panose="020B0502020104020203" pitchFamily="34" charset="0"/>
            </a:endParaRPr>
          </a:p>
        </p:txBody>
      </p:sp>
      <p:sp>
        <p:nvSpPr>
          <p:cNvPr id="48" name="Content Placeholder 2"/>
          <p:cNvSpPr txBox="1">
            <a:spLocks/>
          </p:cNvSpPr>
          <p:nvPr/>
        </p:nvSpPr>
        <p:spPr>
          <a:xfrm>
            <a:off x="5724128" y="2276872"/>
            <a:ext cx="3275856" cy="26522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Courier New" panose="02070309020205020404" pitchFamily="49" charset="0"/>
              <a:buChar char="o"/>
            </a:pPr>
            <a:r>
              <a:rPr lang="en-US" sz="2000" dirty="0" smtClean="0"/>
              <a:t>Attention span</a:t>
            </a:r>
          </a:p>
          <a:p>
            <a:pPr>
              <a:buFont typeface="Courier New" panose="02070309020205020404" pitchFamily="49" charset="0"/>
              <a:buChar char="o"/>
            </a:pPr>
            <a:r>
              <a:rPr lang="en-US" sz="2000" dirty="0" smtClean="0"/>
              <a:t>Levels of abstraction</a:t>
            </a:r>
          </a:p>
          <a:p>
            <a:pPr>
              <a:buFont typeface="Courier New" panose="02070309020205020404" pitchFamily="49" charset="0"/>
              <a:buChar char="o"/>
            </a:pPr>
            <a:r>
              <a:rPr lang="en-US" sz="2000" dirty="0" smtClean="0"/>
              <a:t>Visual processing</a:t>
            </a:r>
          </a:p>
          <a:p>
            <a:pPr>
              <a:buFont typeface="Courier New" panose="02070309020205020404" pitchFamily="49" charset="0"/>
              <a:buChar char="o"/>
            </a:pPr>
            <a:r>
              <a:rPr lang="en-US" sz="2000" dirty="0" smtClean="0"/>
              <a:t>Mental space architecture</a:t>
            </a:r>
          </a:p>
          <a:p>
            <a:pPr>
              <a:buFont typeface="Courier New" panose="02070309020205020404" pitchFamily="49" charset="0"/>
              <a:buChar char="o"/>
            </a:pPr>
            <a:r>
              <a:rPr lang="en-US" sz="2000" dirty="0" smtClean="0"/>
              <a:t>Concept management</a:t>
            </a:r>
            <a:endParaRPr lang="en-US" sz="2000" dirty="0" smtClean="0">
              <a:solidFill>
                <a:srgbClr val="FF0000"/>
              </a:solidFill>
            </a:endParaRPr>
          </a:p>
          <a:p>
            <a:pPr marL="0" indent="0">
              <a:buNone/>
            </a:pPr>
            <a:endParaRPr lang="en-US" sz="2000" dirty="0"/>
          </a:p>
          <a:p>
            <a:pPr>
              <a:buFont typeface="Courier New" panose="02070309020205020404" pitchFamily="49" charset="0"/>
              <a:buChar char="o"/>
            </a:pPr>
            <a:endParaRPr lang="en-US" sz="2000" dirty="0" smtClean="0"/>
          </a:p>
          <a:p>
            <a:pPr>
              <a:buFont typeface="Courier New" panose="02070309020205020404" pitchFamily="49" charset="0"/>
              <a:buChar char="o"/>
            </a:pPr>
            <a:endParaRPr lang="en-US" sz="2000" dirty="0" smtClean="0"/>
          </a:p>
          <a:p>
            <a:pPr>
              <a:buFont typeface="Courier New" panose="02070309020205020404" pitchFamily="49" charset="0"/>
              <a:buChar char="o"/>
            </a:pPr>
            <a:endParaRPr lang="en-US" sz="2000" dirty="0"/>
          </a:p>
        </p:txBody>
      </p:sp>
      <p:cxnSp>
        <p:nvCxnSpPr>
          <p:cNvPr id="104" name="Straight Connector 103"/>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105" name="Oval 104"/>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Oval 105"/>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7" name="Oval 106"/>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8" name="Oval 107"/>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Oval 108"/>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0" name="Oval 109"/>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Oval 110"/>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2" name="Oval 111"/>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3" name="Oval 112"/>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4" name="Oval 113"/>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Oval 114"/>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6" name="Oval 115"/>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Oval 116"/>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Oval 117"/>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Oval 118"/>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Oval 119"/>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1" name="Oval 120"/>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Oval 121"/>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Oval 122"/>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4" name="Oval 123"/>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Oval 124"/>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Oval 126"/>
          <p:cNvSpPr/>
          <p:nvPr/>
        </p:nvSpPr>
        <p:spPr>
          <a:xfrm>
            <a:off x="594461"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4355062"/>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heel(1)">
                                      <p:cBhvr>
                                        <p:cTn id="7" dur="200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292" y="0"/>
            <a:ext cx="8279557" cy="6566263"/>
          </a:xfrm>
          <a:prstGeom prst="rect">
            <a:avLst/>
          </a:prstGeom>
        </p:spPr>
      </p:pic>
      <p:cxnSp>
        <p:nvCxnSpPr>
          <p:cNvPr id="5" name="Straight Connector 4"/>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Oval 5"/>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Oval 18"/>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Oval 19"/>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Oval 23"/>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Oval 24"/>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p:cNvSpPr/>
          <p:nvPr/>
        </p:nvSpPr>
        <p:spPr>
          <a:xfrm>
            <a:off x="423257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p:cNvSpPr/>
          <p:nvPr/>
        </p:nvSpPr>
        <p:spPr>
          <a:xfrm>
            <a:off x="468443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p:cNvSpPr/>
          <p:nvPr/>
        </p:nvSpPr>
        <p:spPr>
          <a:xfrm>
            <a:off x="51378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p:cNvSpPr/>
          <p:nvPr/>
        </p:nvSpPr>
        <p:spPr>
          <a:xfrm>
            <a:off x="5592429"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p:cNvSpPr/>
          <p:nvPr/>
        </p:nvSpPr>
        <p:spPr>
          <a:xfrm>
            <a:off x="605984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p:cNvSpPr/>
          <p:nvPr/>
        </p:nvSpPr>
        <p:spPr>
          <a:xfrm>
            <a:off x="650984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p:cNvSpPr/>
          <p:nvPr/>
        </p:nvSpPr>
        <p:spPr>
          <a:xfrm>
            <a:off x="696449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p:cNvSpPr/>
          <p:nvPr/>
        </p:nvSpPr>
        <p:spPr>
          <a:xfrm>
            <a:off x="7411278"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p:cNvSpPr/>
          <p:nvPr/>
        </p:nvSpPr>
        <p:spPr>
          <a:xfrm>
            <a:off x="7868918"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p:cNvSpPr/>
          <p:nvPr/>
        </p:nvSpPr>
        <p:spPr>
          <a:xfrm>
            <a:off x="8323579"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p:cNvSpPr/>
          <p:nvPr/>
        </p:nvSpPr>
        <p:spPr>
          <a:xfrm>
            <a:off x="877824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8924665"/>
      </p:ext>
    </p:extLst>
  </p:cSld>
  <p:clrMapOvr>
    <a:masterClrMapping/>
  </p:clrMapOvr>
  <p:transition advTm="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93511" y="23242"/>
            <a:ext cx="2757535" cy="2635409"/>
            <a:chOff x="-93511" y="23242"/>
            <a:chExt cx="2757535" cy="2635409"/>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014" y="546462"/>
              <a:ext cx="1977010" cy="2112189"/>
            </a:xfrm>
            <a:prstGeom prst="rect">
              <a:avLst/>
            </a:prstGeom>
          </p:spPr>
        </p:pic>
        <p:sp>
          <p:nvSpPr>
            <p:cNvPr id="7" name="TextBox 6"/>
            <p:cNvSpPr txBox="1"/>
            <p:nvPr/>
          </p:nvSpPr>
          <p:spPr>
            <a:xfrm>
              <a:off x="-93511" y="23242"/>
              <a:ext cx="2628900" cy="523220"/>
            </a:xfrm>
            <a:prstGeom prst="rect">
              <a:avLst/>
            </a:prstGeom>
            <a:noFill/>
          </p:spPr>
          <p:txBody>
            <a:bodyPr wrap="square" rtlCol="0">
              <a:spAutoFit/>
            </a:bodyPr>
            <a:lstStyle/>
            <a:p>
              <a:pPr algn="ctr"/>
              <a:r>
                <a:rPr lang="en-US" sz="2800" dirty="0" smtClean="0"/>
                <a:t>Biology</a:t>
              </a:r>
              <a:endParaRPr lang="en-US" sz="2800" dirty="0"/>
            </a:p>
          </p:txBody>
        </p:sp>
      </p:grpSp>
      <p:grpSp>
        <p:nvGrpSpPr>
          <p:cNvPr id="3" name="Group 2"/>
          <p:cNvGrpSpPr/>
          <p:nvPr/>
        </p:nvGrpSpPr>
        <p:grpSpPr>
          <a:xfrm>
            <a:off x="2784793" y="85246"/>
            <a:ext cx="4066983" cy="2573405"/>
            <a:chOff x="2784793" y="85246"/>
            <a:chExt cx="4066983" cy="2573405"/>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18219" y="606804"/>
              <a:ext cx="3733557" cy="2051847"/>
            </a:xfrm>
            <a:prstGeom prst="rect">
              <a:avLst/>
            </a:prstGeom>
          </p:spPr>
        </p:pic>
        <p:sp>
          <p:nvSpPr>
            <p:cNvPr id="8" name="TextBox 7"/>
            <p:cNvSpPr txBox="1"/>
            <p:nvPr/>
          </p:nvSpPr>
          <p:spPr>
            <a:xfrm>
              <a:off x="2784793" y="85246"/>
              <a:ext cx="2628900" cy="523220"/>
            </a:xfrm>
            <a:prstGeom prst="rect">
              <a:avLst/>
            </a:prstGeom>
            <a:noFill/>
          </p:spPr>
          <p:txBody>
            <a:bodyPr wrap="square" rtlCol="0">
              <a:spAutoFit/>
            </a:bodyPr>
            <a:lstStyle/>
            <a:p>
              <a:pPr algn="ctr"/>
              <a:r>
                <a:rPr lang="en-US" sz="2800" dirty="0" smtClean="0"/>
                <a:t>Chemistry</a:t>
              </a:r>
              <a:endParaRPr lang="en-US" sz="2800" dirty="0"/>
            </a:p>
          </p:txBody>
        </p:sp>
      </p:grpSp>
      <p:grpSp>
        <p:nvGrpSpPr>
          <p:cNvPr id="17" name="Group 16"/>
          <p:cNvGrpSpPr/>
          <p:nvPr/>
        </p:nvGrpSpPr>
        <p:grpSpPr>
          <a:xfrm>
            <a:off x="2875107" y="3041745"/>
            <a:ext cx="2628900" cy="2050185"/>
            <a:chOff x="2875107" y="3041745"/>
            <a:chExt cx="2628900" cy="2050185"/>
          </a:xfrm>
        </p:grpSpPr>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87801" y="3840345"/>
              <a:ext cx="2064471" cy="1251585"/>
            </a:xfrm>
            <a:prstGeom prst="rect">
              <a:avLst/>
            </a:prstGeom>
          </p:spPr>
        </p:pic>
        <p:sp>
          <p:nvSpPr>
            <p:cNvPr id="9" name="TextBox 8"/>
            <p:cNvSpPr txBox="1"/>
            <p:nvPr/>
          </p:nvSpPr>
          <p:spPr>
            <a:xfrm>
              <a:off x="2875107" y="3041745"/>
              <a:ext cx="2628900" cy="523220"/>
            </a:xfrm>
            <a:prstGeom prst="rect">
              <a:avLst/>
            </a:prstGeom>
            <a:noFill/>
          </p:spPr>
          <p:txBody>
            <a:bodyPr wrap="square" rtlCol="0">
              <a:spAutoFit/>
            </a:bodyPr>
            <a:lstStyle/>
            <a:p>
              <a:pPr algn="ctr"/>
              <a:r>
                <a:rPr lang="en-US" sz="2800" dirty="0" smtClean="0"/>
                <a:t>Linguistics</a:t>
              </a:r>
              <a:endParaRPr lang="en-US" sz="2800" dirty="0"/>
            </a:p>
          </p:txBody>
        </p:sp>
      </p:grpSp>
      <p:sp>
        <p:nvSpPr>
          <p:cNvPr id="10" name="TextBox 9"/>
          <p:cNvSpPr txBox="1"/>
          <p:nvPr/>
        </p:nvSpPr>
        <p:spPr>
          <a:xfrm>
            <a:off x="5684610" y="2977990"/>
            <a:ext cx="3276600" cy="523220"/>
          </a:xfrm>
          <a:prstGeom prst="rect">
            <a:avLst/>
          </a:prstGeom>
          <a:noFill/>
        </p:spPr>
        <p:txBody>
          <a:bodyPr wrap="square" rtlCol="0">
            <a:spAutoFit/>
          </a:bodyPr>
          <a:lstStyle/>
          <a:p>
            <a:pPr algn="ctr"/>
            <a:r>
              <a:rPr lang="en-US" sz="2800" dirty="0" smtClean="0"/>
              <a:t>Statistical Modeling</a:t>
            </a:r>
            <a:endParaRPr lang="en-US" sz="2800" dirty="0"/>
          </a:p>
        </p:txBody>
      </p:sp>
      <p:grpSp>
        <p:nvGrpSpPr>
          <p:cNvPr id="16" name="Group 15"/>
          <p:cNvGrpSpPr/>
          <p:nvPr/>
        </p:nvGrpSpPr>
        <p:grpSpPr>
          <a:xfrm>
            <a:off x="-612576" y="3022294"/>
            <a:ext cx="3541953" cy="2710962"/>
            <a:chOff x="-612576" y="3022294"/>
            <a:chExt cx="3541953" cy="2710962"/>
          </a:xfrm>
        </p:grpSpPr>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1937" y="3606609"/>
              <a:ext cx="2737440" cy="2126647"/>
            </a:xfrm>
            <a:prstGeom prst="rect">
              <a:avLst/>
            </a:prstGeom>
          </p:spPr>
        </p:pic>
        <p:sp>
          <p:nvSpPr>
            <p:cNvPr id="12" name="TextBox 11"/>
            <p:cNvSpPr txBox="1"/>
            <p:nvPr/>
          </p:nvSpPr>
          <p:spPr>
            <a:xfrm>
              <a:off x="-612576" y="3022294"/>
              <a:ext cx="3276600" cy="523220"/>
            </a:xfrm>
            <a:prstGeom prst="rect">
              <a:avLst/>
            </a:prstGeom>
            <a:noFill/>
          </p:spPr>
          <p:txBody>
            <a:bodyPr wrap="square" rtlCol="0">
              <a:spAutoFit/>
            </a:bodyPr>
            <a:lstStyle/>
            <a:p>
              <a:pPr algn="ctr"/>
              <a:r>
                <a:rPr lang="en-US" sz="2800" dirty="0" smtClean="0"/>
                <a:t>Music</a:t>
              </a:r>
              <a:endParaRPr lang="en-US" sz="2800" dirty="0"/>
            </a:p>
          </p:txBody>
        </p:sp>
      </p:grpSp>
      <p:grpSp>
        <p:nvGrpSpPr>
          <p:cNvPr id="2" name="Group 1"/>
          <p:cNvGrpSpPr/>
          <p:nvPr/>
        </p:nvGrpSpPr>
        <p:grpSpPr>
          <a:xfrm>
            <a:off x="6567172" y="85246"/>
            <a:ext cx="2628900" cy="2468006"/>
            <a:chOff x="6567172" y="85246"/>
            <a:chExt cx="2628900" cy="2468006"/>
          </a:xfrm>
        </p:grpSpPr>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47608" y="639572"/>
              <a:ext cx="1468028" cy="1913680"/>
            </a:xfrm>
            <a:prstGeom prst="rect">
              <a:avLst/>
            </a:prstGeom>
          </p:spPr>
        </p:pic>
        <p:sp>
          <p:nvSpPr>
            <p:cNvPr id="14" name="TextBox 13"/>
            <p:cNvSpPr txBox="1"/>
            <p:nvPr/>
          </p:nvSpPr>
          <p:spPr>
            <a:xfrm>
              <a:off x="6567172" y="85246"/>
              <a:ext cx="2628900" cy="523220"/>
            </a:xfrm>
            <a:prstGeom prst="rect">
              <a:avLst/>
            </a:prstGeom>
            <a:noFill/>
          </p:spPr>
          <p:txBody>
            <a:bodyPr wrap="square" rtlCol="0">
              <a:spAutoFit/>
            </a:bodyPr>
            <a:lstStyle/>
            <a:p>
              <a:pPr algn="ctr"/>
              <a:r>
                <a:rPr lang="en-US" sz="2800" dirty="0" smtClean="0"/>
                <a:t>Genetics</a:t>
              </a:r>
              <a:endParaRPr lang="en-US" sz="2800" dirty="0"/>
            </a:p>
          </p:txBody>
        </p:sp>
      </p:grpSp>
      <p:sp>
        <p:nvSpPr>
          <p:cNvPr id="15" name="Rectangle 14"/>
          <p:cNvSpPr/>
          <p:nvPr/>
        </p:nvSpPr>
        <p:spPr>
          <a:xfrm>
            <a:off x="5983137" y="3606609"/>
            <a:ext cx="2891790" cy="1882942"/>
          </a:xfrm>
          <a:prstGeom prst="rect">
            <a:avLst/>
          </a:prstGeom>
          <a:solidFill>
            <a:schemeClr val="accent1">
              <a:alpha val="2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smtClean="0">
                <a:solidFill>
                  <a:schemeClr val="tx1"/>
                </a:solidFill>
              </a:rPr>
              <a:t>?</a:t>
            </a:r>
            <a:endParaRPr lang="en-US" sz="6000" dirty="0">
              <a:solidFill>
                <a:schemeClr val="tx1"/>
              </a:solidFill>
            </a:endParaRPr>
          </a:p>
        </p:txBody>
      </p:sp>
      <p:cxnSp>
        <p:nvCxnSpPr>
          <p:cNvPr id="94" name="Straight Connector 93"/>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95" name="Oval 94"/>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Oval 96"/>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8" name="Oval 97"/>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9" name="Oval 98"/>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0" name="Oval 99"/>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1" name="Oval 100"/>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 name="Oval 101"/>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 name="Oval 102"/>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4" name="Oval 103"/>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5" name="Oval 104"/>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Oval 105"/>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7" name="Oval 106"/>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8" name="Oval 107"/>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Oval 108"/>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0" name="Oval 109"/>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Oval 110"/>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2" name="Oval 111"/>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3" name="Oval 112"/>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4" name="Oval 113"/>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Oval 114"/>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Oval 115"/>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8" name="Oval 117"/>
          <p:cNvSpPr/>
          <p:nvPr/>
        </p:nvSpPr>
        <p:spPr>
          <a:xfrm>
            <a:off x="104445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9569419"/>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heel(1)">
                                      <p:cBhvr>
                                        <p:cTn id="7" dur="20000"/>
                                        <p:tgtEl>
                                          <p:spTgt spid="118"/>
                                        </p:tgtEl>
                                      </p:cBhvr>
                                    </p:animEffect>
                                  </p:childTnLst>
                                </p:cTn>
                              </p:par>
                              <p:par>
                                <p:cTn id="8" presetID="10" presetClass="entr" presetSubtype="0" fill="hold" nodeType="withEffect">
                                  <p:stCondLst>
                                    <p:cond delay="3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67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1025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50"/>
                                        <p:tgtEl>
                                          <p:spTgt spid="16"/>
                                        </p:tgtEl>
                                      </p:cBhvr>
                                    </p:animEffect>
                                  </p:childTnLst>
                                </p:cTn>
                              </p:par>
                              <p:par>
                                <p:cTn id="17" presetID="10" presetClass="entr" presetSubtype="0" fill="hold" nodeType="withEffect">
                                  <p:stCondLst>
                                    <p:cond delay="135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190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180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animBg="1"/>
      <p:bldP spid="1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32338" y="3070345"/>
            <a:ext cx="4427982" cy="2910250"/>
          </a:xfrm>
          <a:prstGeom prst="rect">
            <a:avLst/>
          </a:prstGeom>
          <a:solidFill>
            <a:schemeClr val="accent1">
              <a:alpha val="2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smtClean="0">
                <a:solidFill>
                  <a:schemeClr val="tx1"/>
                </a:solidFill>
              </a:rPr>
              <a:t>?</a:t>
            </a:r>
            <a:endParaRPr lang="en-US" sz="9600" dirty="0">
              <a:solidFill>
                <a:schemeClr val="tx1"/>
              </a:solidFill>
            </a:endParaRPr>
          </a:p>
        </p:txBody>
      </p:sp>
      <p:sp>
        <p:nvSpPr>
          <p:cNvPr id="5" name="TextBox 4"/>
          <p:cNvSpPr txBox="1"/>
          <p:nvPr/>
        </p:nvSpPr>
        <p:spPr>
          <a:xfrm>
            <a:off x="179512" y="313423"/>
            <a:ext cx="4068452" cy="1569660"/>
          </a:xfrm>
          <a:prstGeom prst="rect">
            <a:avLst/>
          </a:prstGeom>
          <a:noFill/>
        </p:spPr>
        <p:txBody>
          <a:bodyPr wrap="square" rtlCol="0">
            <a:spAutoFit/>
          </a:bodyPr>
          <a:lstStyle/>
          <a:p>
            <a:r>
              <a:rPr lang="en-US" sz="2400" dirty="0" smtClean="0"/>
              <a:t>Interface for </a:t>
            </a:r>
            <a:r>
              <a:rPr lang="en-US" sz="2400" dirty="0" smtClean="0">
                <a:solidFill>
                  <a:srgbClr val="C00000"/>
                </a:solidFill>
              </a:rPr>
              <a:t>flying</a:t>
            </a:r>
          </a:p>
          <a:p>
            <a:endParaRPr lang="en-US" sz="2400" dirty="0" smtClean="0"/>
          </a:p>
          <a:p>
            <a:r>
              <a:rPr lang="en-US" sz="2400" dirty="0" smtClean="0"/>
              <a:t>Operations </a:t>
            </a:r>
            <a:r>
              <a:rPr lang="en-US" sz="2400" dirty="0"/>
              <a:t>with concepts of </a:t>
            </a:r>
            <a:endParaRPr lang="en-US" sz="2400" dirty="0" smtClean="0"/>
          </a:p>
          <a:p>
            <a:r>
              <a:rPr lang="en-US" sz="2400" dirty="0" smtClean="0"/>
              <a:t>speed</a:t>
            </a:r>
            <a:r>
              <a:rPr lang="en-US" sz="2400" dirty="0"/>
              <a:t>, azimuth, yaw, roll, pitch </a:t>
            </a:r>
          </a:p>
        </p:txBody>
      </p:sp>
      <p:sp>
        <p:nvSpPr>
          <p:cNvPr id="6" name="TextBox 5"/>
          <p:cNvSpPr txBox="1"/>
          <p:nvPr/>
        </p:nvSpPr>
        <p:spPr>
          <a:xfrm>
            <a:off x="305526" y="3327520"/>
            <a:ext cx="3816424" cy="1569660"/>
          </a:xfrm>
          <a:prstGeom prst="rect">
            <a:avLst/>
          </a:prstGeom>
          <a:noFill/>
        </p:spPr>
        <p:txBody>
          <a:bodyPr wrap="square" rtlCol="0">
            <a:spAutoFit/>
          </a:bodyPr>
          <a:lstStyle/>
          <a:p>
            <a:r>
              <a:rPr lang="en-US" sz="2400" dirty="0" smtClean="0"/>
              <a:t>Interface for </a:t>
            </a:r>
            <a:r>
              <a:rPr lang="en-US" sz="2400" dirty="0" smtClean="0">
                <a:solidFill>
                  <a:srgbClr val="C00000"/>
                </a:solidFill>
              </a:rPr>
              <a:t>modeling</a:t>
            </a:r>
          </a:p>
          <a:p>
            <a:endParaRPr lang="en-US" sz="2400" dirty="0" smtClean="0"/>
          </a:p>
          <a:p>
            <a:r>
              <a:rPr lang="en-US" sz="2400" dirty="0" smtClean="0"/>
              <a:t>Operations </a:t>
            </a:r>
            <a:r>
              <a:rPr lang="en-US" sz="2400" dirty="0"/>
              <a:t>with concepts of </a:t>
            </a:r>
            <a:endParaRPr lang="en-US" sz="2400" dirty="0" smtClean="0"/>
          </a:p>
          <a:p>
            <a:r>
              <a:rPr lang="en-US" sz="2400" dirty="0" smtClean="0"/>
              <a:t>fit, significance, parsimony</a:t>
            </a:r>
            <a:endParaRPr lang="en-US" sz="2400" dirty="0"/>
          </a:p>
        </p:txBody>
      </p:sp>
      <p:sp>
        <p:nvSpPr>
          <p:cNvPr id="7" name="Right Arrow 6"/>
          <p:cNvSpPr/>
          <p:nvPr/>
        </p:nvSpPr>
        <p:spPr>
          <a:xfrm>
            <a:off x="3312874" y="207549"/>
            <a:ext cx="936104" cy="64807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ight Arrow 7"/>
          <p:cNvSpPr/>
          <p:nvPr/>
        </p:nvSpPr>
        <p:spPr>
          <a:xfrm>
            <a:off x="3325856" y="3265751"/>
            <a:ext cx="936104" cy="64807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1" name="Straight Connector 60"/>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62" name="Oval 61"/>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Oval 62"/>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Oval 63"/>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Oval 65"/>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Oval 66"/>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Oval 67"/>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Oval 68"/>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Oval 69"/>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Oval 70"/>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Oval 71"/>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Oval 73"/>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Oval 74"/>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Oval 81"/>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Oval 85"/>
          <p:cNvSpPr/>
          <p:nvPr/>
        </p:nvSpPr>
        <p:spPr>
          <a:xfrm>
            <a:off x="149911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2338" y="197654"/>
            <a:ext cx="4427982" cy="2781252"/>
          </a:xfrm>
          <a:prstGeom prst="rect">
            <a:avLst/>
          </a:prstGeom>
        </p:spPr>
      </p:pic>
    </p:spTree>
    <p:extLst>
      <p:ext uri="{BB962C8B-B14F-4D97-AF65-F5344CB8AC3E}">
        <p14:creationId xmlns:p14="http://schemas.microsoft.com/office/powerpoint/2010/main" val="1425894230"/>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heel(1)">
                                      <p:cBhvr>
                                        <p:cTn id="7" dur="20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32338" y="3070345"/>
            <a:ext cx="4427982" cy="2910250"/>
          </a:xfrm>
          <a:prstGeom prst="rect">
            <a:avLst/>
          </a:prstGeom>
          <a:solidFill>
            <a:schemeClr val="accent1">
              <a:alpha val="2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0150" lvl="2" indent="-285750">
              <a:buFont typeface="Arial" panose="020B0604020202020204" pitchFamily="34" charset="0"/>
              <a:buChar char="•"/>
            </a:pPr>
            <a:r>
              <a:rPr lang="en-US" sz="3200" dirty="0" smtClean="0">
                <a:solidFill>
                  <a:schemeClr val="tx1"/>
                </a:solidFill>
              </a:rPr>
              <a:t>Framework?</a:t>
            </a:r>
          </a:p>
          <a:p>
            <a:pPr marL="1200150" lvl="2" indent="-285750">
              <a:buFont typeface="Arial" panose="020B0604020202020204" pitchFamily="34" charset="0"/>
              <a:buChar char="•"/>
            </a:pPr>
            <a:r>
              <a:rPr lang="en-US" sz="3200" dirty="0" smtClean="0">
                <a:solidFill>
                  <a:schemeClr val="tx1"/>
                </a:solidFill>
              </a:rPr>
              <a:t>Discipline?</a:t>
            </a:r>
          </a:p>
          <a:p>
            <a:pPr marL="1200150" lvl="2" indent="-285750">
              <a:buFont typeface="Arial" panose="020B0604020202020204" pitchFamily="34" charset="0"/>
              <a:buChar char="•"/>
            </a:pPr>
            <a:r>
              <a:rPr lang="en-US" sz="3200" dirty="0" smtClean="0">
                <a:solidFill>
                  <a:schemeClr val="tx1"/>
                </a:solidFill>
              </a:rPr>
              <a:t>Software?</a:t>
            </a:r>
          </a:p>
          <a:p>
            <a:pPr marL="1200150" lvl="2" indent="-285750">
              <a:buFont typeface="Arial" panose="020B0604020202020204" pitchFamily="34" charset="0"/>
              <a:buChar char="•"/>
            </a:pPr>
            <a:r>
              <a:rPr lang="en-US" sz="3200" dirty="0" smtClean="0">
                <a:solidFill>
                  <a:schemeClr val="tx1"/>
                </a:solidFill>
              </a:rPr>
              <a:t>Data Types?</a:t>
            </a:r>
            <a:endParaRPr lang="en-US" sz="3200" dirty="0">
              <a:solidFill>
                <a:schemeClr val="tx1"/>
              </a:solidFill>
            </a:endParaRPr>
          </a:p>
        </p:txBody>
      </p:sp>
      <p:sp>
        <p:nvSpPr>
          <p:cNvPr id="5" name="TextBox 4"/>
          <p:cNvSpPr txBox="1"/>
          <p:nvPr/>
        </p:nvSpPr>
        <p:spPr>
          <a:xfrm>
            <a:off x="179512" y="313423"/>
            <a:ext cx="4068452" cy="1569660"/>
          </a:xfrm>
          <a:prstGeom prst="rect">
            <a:avLst/>
          </a:prstGeom>
          <a:noFill/>
        </p:spPr>
        <p:txBody>
          <a:bodyPr wrap="square" rtlCol="0">
            <a:spAutoFit/>
          </a:bodyPr>
          <a:lstStyle/>
          <a:p>
            <a:r>
              <a:rPr lang="en-US" sz="2400" dirty="0" smtClean="0"/>
              <a:t>Interface for </a:t>
            </a:r>
            <a:r>
              <a:rPr lang="en-US" sz="2400" dirty="0" smtClean="0">
                <a:solidFill>
                  <a:srgbClr val="C00000"/>
                </a:solidFill>
              </a:rPr>
              <a:t>flying</a:t>
            </a:r>
          </a:p>
          <a:p>
            <a:endParaRPr lang="en-US" sz="2400" dirty="0" smtClean="0"/>
          </a:p>
          <a:p>
            <a:r>
              <a:rPr lang="en-US" sz="2400" dirty="0" smtClean="0"/>
              <a:t>Operations </a:t>
            </a:r>
            <a:r>
              <a:rPr lang="en-US" sz="2400" dirty="0"/>
              <a:t>with concepts of </a:t>
            </a:r>
            <a:endParaRPr lang="en-US" sz="2400" dirty="0" smtClean="0"/>
          </a:p>
          <a:p>
            <a:r>
              <a:rPr lang="en-US" sz="2400" dirty="0" smtClean="0"/>
              <a:t>speed</a:t>
            </a:r>
            <a:r>
              <a:rPr lang="en-US" sz="2400" dirty="0"/>
              <a:t>, azimuth, yaw, roll, pitch </a:t>
            </a:r>
          </a:p>
        </p:txBody>
      </p:sp>
      <p:sp>
        <p:nvSpPr>
          <p:cNvPr id="6" name="TextBox 5"/>
          <p:cNvSpPr txBox="1"/>
          <p:nvPr/>
        </p:nvSpPr>
        <p:spPr>
          <a:xfrm>
            <a:off x="305526" y="3327520"/>
            <a:ext cx="3816424" cy="1569660"/>
          </a:xfrm>
          <a:prstGeom prst="rect">
            <a:avLst/>
          </a:prstGeom>
          <a:noFill/>
        </p:spPr>
        <p:txBody>
          <a:bodyPr wrap="square" rtlCol="0">
            <a:spAutoFit/>
          </a:bodyPr>
          <a:lstStyle/>
          <a:p>
            <a:r>
              <a:rPr lang="en-US" sz="2400" dirty="0" smtClean="0"/>
              <a:t>Interface for </a:t>
            </a:r>
            <a:r>
              <a:rPr lang="en-US" sz="2400" dirty="0" smtClean="0">
                <a:solidFill>
                  <a:srgbClr val="C00000"/>
                </a:solidFill>
              </a:rPr>
              <a:t>modeling</a:t>
            </a:r>
          </a:p>
          <a:p>
            <a:endParaRPr lang="en-US" sz="2400" dirty="0" smtClean="0"/>
          </a:p>
          <a:p>
            <a:r>
              <a:rPr lang="en-US" sz="2400" dirty="0" smtClean="0"/>
              <a:t>Operations </a:t>
            </a:r>
            <a:r>
              <a:rPr lang="en-US" sz="2400" dirty="0"/>
              <a:t>with concepts of </a:t>
            </a:r>
            <a:endParaRPr lang="en-US" sz="2400" dirty="0" smtClean="0"/>
          </a:p>
          <a:p>
            <a:r>
              <a:rPr lang="en-US" sz="2400" dirty="0" smtClean="0"/>
              <a:t>fit, significance, parsimony</a:t>
            </a:r>
            <a:endParaRPr lang="en-US" sz="2400" dirty="0"/>
          </a:p>
        </p:txBody>
      </p:sp>
      <p:sp>
        <p:nvSpPr>
          <p:cNvPr id="7" name="Right Arrow 6"/>
          <p:cNvSpPr/>
          <p:nvPr/>
        </p:nvSpPr>
        <p:spPr>
          <a:xfrm>
            <a:off x="3312874" y="207549"/>
            <a:ext cx="936104" cy="64807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ight Arrow 7"/>
          <p:cNvSpPr/>
          <p:nvPr/>
        </p:nvSpPr>
        <p:spPr>
          <a:xfrm>
            <a:off x="3325856" y="3265751"/>
            <a:ext cx="936104" cy="64807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2338" y="197654"/>
            <a:ext cx="4427982" cy="2781252"/>
          </a:xfrm>
          <a:prstGeom prst="rect">
            <a:avLst/>
          </a:prstGeom>
        </p:spPr>
      </p:pic>
      <p:cxnSp>
        <p:nvCxnSpPr>
          <p:cNvPr id="58" name="Straight Connector 57"/>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59" name="Oval 58"/>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Oval 59"/>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Oval 60"/>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Oval 61"/>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Oval 62"/>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Oval 63"/>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Oval 65"/>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Oval 66"/>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Oval 67"/>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Oval 68"/>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Oval 69"/>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Oval 70"/>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Oval 71"/>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Oval 73"/>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Oval 74"/>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Oval 79"/>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Oval 80"/>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p:cNvSpPr/>
          <p:nvPr/>
        </p:nvSpPr>
        <p:spPr>
          <a:xfrm>
            <a:off x="195343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6934548"/>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heel(1)">
                                      <p:cBhvr>
                                        <p:cTn id="7" dur="20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ontent Placeholder 2"/>
          <p:cNvSpPr txBox="1">
            <a:spLocks/>
          </p:cNvSpPr>
          <p:nvPr/>
        </p:nvSpPr>
        <p:spPr>
          <a:xfrm>
            <a:off x="4139952" y="2852936"/>
            <a:ext cx="4752528" cy="342900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rgbClr val="00B050"/>
                </a:solidFill>
              </a:rPr>
              <a:t>Models </a:t>
            </a:r>
            <a:r>
              <a:rPr lang="en-US" dirty="0">
                <a:solidFill>
                  <a:schemeClr val="bg1">
                    <a:lumMod val="75000"/>
                  </a:schemeClr>
                </a:solidFill>
              </a:rPr>
              <a:t>are becoming more</a:t>
            </a:r>
          </a:p>
          <a:p>
            <a:pPr>
              <a:buFont typeface="Courier New" panose="02070309020205020404" pitchFamily="49" charset="0"/>
              <a:buChar char="o"/>
            </a:pPr>
            <a:r>
              <a:rPr lang="en-US" dirty="0"/>
              <a:t>Complex</a:t>
            </a:r>
          </a:p>
          <a:p>
            <a:pPr>
              <a:buFont typeface="Courier New" panose="02070309020205020404" pitchFamily="49" charset="0"/>
              <a:buChar char="o"/>
            </a:pPr>
            <a:r>
              <a:rPr lang="en-US" dirty="0"/>
              <a:t>Sophisticated</a:t>
            </a:r>
          </a:p>
          <a:p>
            <a:pPr>
              <a:buFont typeface="Courier New" panose="02070309020205020404" pitchFamily="49" charset="0"/>
              <a:buChar char="o"/>
            </a:pPr>
            <a:r>
              <a:rPr lang="en-US" dirty="0"/>
              <a:t>Numerous</a:t>
            </a:r>
            <a:endParaRPr lang="en-US" dirty="0">
              <a:solidFill>
                <a:srgbClr val="FF0000"/>
              </a:solidFill>
            </a:endParaRPr>
          </a:p>
        </p:txBody>
      </p:sp>
      <p:cxnSp>
        <p:nvCxnSpPr>
          <p:cNvPr id="59" name="Straight Connector 58"/>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60" name="Oval 59"/>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Oval 60"/>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Oval 61"/>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Oval 62"/>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Oval 63"/>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Oval 65"/>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Oval 66"/>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Oval 67"/>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Oval 68"/>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Oval 69"/>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Oval 70"/>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Oval 71"/>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Oval 73"/>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Oval 74"/>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Oval 80"/>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p:cNvSpPr/>
          <p:nvPr/>
        </p:nvSpPr>
        <p:spPr>
          <a:xfrm>
            <a:off x="2408418"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8076207"/>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heel(1)">
                                      <p:cBhvr>
                                        <p:cTn id="7" dur="20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389738" y="4600106"/>
            <a:ext cx="4191000" cy="707886"/>
          </a:xfrm>
          <a:prstGeom prst="rect">
            <a:avLst/>
          </a:prstGeom>
        </p:spPr>
        <p:txBody>
          <a:bodyPr wrap="square">
            <a:spAutoFit/>
          </a:bodyPr>
          <a:lstStyle/>
          <a:p>
            <a:r>
              <a:rPr lang="en-US" sz="2000" dirty="0" smtClean="0">
                <a:solidFill>
                  <a:prstClr val="black"/>
                </a:solidFill>
                <a:latin typeface="Consolas" pitchFamily="49" charset="0"/>
                <a:ea typeface="Adobe Song Std L" pitchFamily="18" charset="-128"/>
                <a:cs typeface="Consolas" pitchFamily="49" charset="0"/>
              </a:rPr>
              <a:t>model &lt;-lmer (attend ~ </a:t>
            </a:r>
            <a:r>
              <a:rPr lang="en-US" sz="2000" dirty="0" smtClean="0">
                <a:solidFill>
                  <a:srgbClr val="0000FF"/>
                </a:solidFill>
                <a:latin typeface="Consolas" pitchFamily="49" charset="0"/>
                <a:ea typeface="Adobe Song Std L" pitchFamily="18" charset="-128"/>
                <a:cs typeface="Consolas" pitchFamily="49" charset="0"/>
              </a:rPr>
              <a:t>1</a:t>
            </a:r>
            <a:r>
              <a:rPr lang="en-US" sz="2000" dirty="0" smtClean="0">
                <a:solidFill>
                  <a:prstClr val="black"/>
                </a:solidFill>
                <a:latin typeface="Consolas" pitchFamily="49" charset="0"/>
                <a:ea typeface="Adobe Song Std L" pitchFamily="18" charset="-128"/>
                <a:cs typeface="Consolas" pitchFamily="49" charset="0"/>
              </a:rPr>
              <a:t>  + </a:t>
            </a:r>
            <a:r>
              <a:rPr lang="en-US" sz="2000" dirty="0" smtClean="0">
                <a:solidFill>
                  <a:srgbClr val="0000FF"/>
                </a:solidFill>
                <a:latin typeface="Consolas" pitchFamily="49" charset="0"/>
                <a:ea typeface="Adobe Song Std L" pitchFamily="18" charset="-128"/>
                <a:cs typeface="Consolas" pitchFamily="49" charset="0"/>
              </a:rPr>
              <a:t>timec </a:t>
            </a:r>
            <a:r>
              <a:rPr lang="en-US" sz="2000" dirty="0" smtClean="0">
                <a:solidFill>
                  <a:prstClr val="black"/>
                </a:solidFill>
                <a:latin typeface="Consolas" pitchFamily="49" charset="0"/>
                <a:ea typeface="Adobe Song Std L" pitchFamily="18" charset="-128"/>
                <a:cs typeface="Consolas" pitchFamily="49" charset="0"/>
              </a:rPr>
              <a:t>+ (</a:t>
            </a:r>
            <a:r>
              <a:rPr lang="en-US" sz="2000" dirty="0" smtClean="0">
                <a:solidFill>
                  <a:srgbClr val="FF0000"/>
                </a:solidFill>
                <a:latin typeface="Consolas" pitchFamily="49" charset="0"/>
                <a:ea typeface="Adobe Song Std L" pitchFamily="18" charset="-128"/>
                <a:cs typeface="Consolas" pitchFamily="49" charset="0"/>
              </a:rPr>
              <a:t>1</a:t>
            </a:r>
            <a:r>
              <a:rPr lang="en-US" sz="2000" dirty="0" smtClean="0">
                <a:solidFill>
                  <a:prstClr val="black"/>
                </a:solidFill>
                <a:latin typeface="Consolas" pitchFamily="49" charset="0"/>
                <a:ea typeface="Adobe Song Std L" pitchFamily="18" charset="-128"/>
                <a:cs typeface="Consolas" pitchFamily="49" charset="0"/>
              </a:rPr>
              <a:t> + </a:t>
            </a:r>
            <a:r>
              <a:rPr lang="en-US" sz="2000" dirty="0" smtClean="0">
                <a:solidFill>
                  <a:srgbClr val="FF0000"/>
                </a:solidFill>
                <a:latin typeface="Consolas" pitchFamily="49" charset="0"/>
                <a:ea typeface="Adobe Song Std L" pitchFamily="18" charset="-128"/>
                <a:cs typeface="Consolas" pitchFamily="49" charset="0"/>
              </a:rPr>
              <a:t>timec</a:t>
            </a:r>
            <a:r>
              <a:rPr lang="en-US" sz="2000" dirty="0" smtClean="0">
                <a:solidFill>
                  <a:prstClr val="black"/>
                </a:solidFill>
                <a:latin typeface="Consolas" pitchFamily="49" charset="0"/>
                <a:ea typeface="Adobe Song Std L" pitchFamily="18" charset="-128"/>
                <a:cs typeface="Consolas" pitchFamily="49" charset="0"/>
              </a:rPr>
              <a:t> | id))</a:t>
            </a:r>
            <a:endParaRPr lang="en-US" sz="2000" dirty="0">
              <a:solidFill>
                <a:prstClr val="black"/>
              </a:solidFill>
              <a:latin typeface="Consolas" pitchFamily="49" charset="0"/>
              <a:ea typeface="Adobe Song Std L" pitchFamily="18" charset="-128"/>
              <a:cs typeface="Consolas" pitchFamily="49" charset="0"/>
            </a:endParaRPr>
          </a:p>
        </p:txBody>
      </p:sp>
      <p:pic>
        <p:nvPicPr>
          <p:cNvPr id="33" name="Picture 32" descr="StatPack - R.png"/>
          <p:cNvPicPr>
            <a:picLocks noChangeAspect="1"/>
          </p:cNvPicPr>
          <p:nvPr/>
        </p:nvPicPr>
        <p:blipFill>
          <a:blip r:embed="rId3" cstate="print"/>
          <a:stretch>
            <a:fillRect/>
          </a:stretch>
        </p:blipFill>
        <p:spPr>
          <a:xfrm>
            <a:off x="6790385" y="4066706"/>
            <a:ext cx="701842" cy="533400"/>
          </a:xfrm>
          <a:prstGeom prst="rect">
            <a:avLst/>
          </a:prstGeom>
        </p:spPr>
      </p:pic>
      <p:sp>
        <p:nvSpPr>
          <p:cNvPr id="34" name="TextBox 33"/>
          <p:cNvSpPr txBox="1"/>
          <p:nvPr/>
        </p:nvSpPr>
        <p:spPr>
          <a:xfrm>
            <a:off x="1170776" y="4981138"/>
            <a:ext cx="4419600" cy="1200329"/>
          </a:xfrm>
          <a:prstGeom prst="rect">
            <a:avLst/>
          </a:prstGeom>
          <a:noFill/>
        </p:spPr>
        <p:txBody>
          <a:bodyPr wrap="square" rtlCol="0">
            <a:spAutoFit/>
          </a:bodyPr>
          <a:lstStyle/>
          <a:p>
            <a:r>
              <a:rPr lang="en-US" dirty="0">
                <a:solidFill>
                  <a:prstClr val="black"/>
                </a:solidFill>
              </a:rPr>
              <a:t>MIXED attend WITH </a:t>
            </a:r>
            <a:r>
              <a:rPr lang="en-US" dirty="0" smtClean="0">
                <a:solidFill>
                  <a:srgbClr val="008000"/>
                </a:solidFill>
              </a:rPr>
              <a:t>timec</a:t>
            </a:r>
            <a:endParaRPr lang="en-US" dirty="0">
              <a:solidFill>
                <a:srgbClr val="008000"/>
              </a:solidFill>
            </a:endParaRPr>
          </a:p>
          <a:p>
            <a:r>
              <a:rPr lang="en-US" dirty="0">
                <a:solidFill>
                  <a:prstClr val="black"/>
                </a:solidFill>
              </a:rPr>
              <a:t>  /FIXED= </a:t>
            </a:r>
            <a:r>
              <a:rPr lang="en-US" dirty="0">
                <a:solidFill>
                  <a:srgbClr val="0000FF"/>
                </a:solidFill>
              </a:rPr>
              <a:t>INTERCEPT</a:t>
            </a:r>
            <a:r>
              <a:rPr lang="en-US" dirty="0">
                <a:solidFill>
                  <a:prstClr val="black"/>
                </a:solidFill>
              </a:rPr>
              <a:t> </a:t>
            </a:r>
            <a:r>
              <a:rPr lang="en-US" dirty="0" smtClean="0">
                <a:solidFill>
                  <a:srgbClr val="0000FF"/>
                </a:solidFill>
              </a:rPr>
              <a:t>timec </a:t>
            </a:r>
            <a:r>
              <a:rPr lang="en-US" dirty="0" smtClean="0">
                <a:solidFill>
                  <a:prstClr val="white"/>
                </a:solidFill>
              </a:rPr>
              <a:t>timec2 </a:t>
            </a:r>
          </a:p>
          <a:p>
            <a:r>
              <a:rPr lang="en-US" dirty="0" smtClean="0">
                <a:solidFill>
                  <a:prstClr val="black"/>
                </a:solidFill>
              </a:rPr>
              <a:t>/RANDOM= </a:t>
            </a:r>
            <a:r>
              <a:rPr lang="en-US" dirty="0">
                <a:solidFill>
                  <a:srgbClr val="FF0000"/>
                </a:solidFill>
              </a:rPr>
              <a:t>INTERCEPT</a:t>
            </a:r>
            <a:r>
              <a:rPr lang="en-US" dirty="0">
                <a:solidFill>
                  <a:prstClr val="black"/>
                </a:solidFill>
              </a:rPr>
              <a:t> </a:t>
            </a:r>
            <a:r>
              <a:rPr lang="en-US" dirty="0" smtClean="0">
                <a:solidFill>
                  <a:srgbClr val="FF0000"/>
                </a:solidFill>
              </a:rPr>
              <a:t>timec </a:t>
            </a:r>
            <a:r>
              <a:rPr lang="en-US" dirty="0" smtClean="0">
                <a:solidFill>
                  <a:prstClr val="black"/>
                </a:solidFill>
              </a:rPr>
              <a:t>| SUBJECT(id) </a:t>
            </a:r>
          </a:p>
          <a:p>
            <a:r>
              <a:rPr lang="en-US" dirty="0" smtClean="0">
                <a:solidFill>
                  <a:prstClr val="black"/>
                </a:solidFill>
              </a:rPr>
              <a:t>COVTYP(UN</a:t>
            </a:r>
            <a:r>
              <a:rPr lang="en-US" dirty="0">
                <a:solidFill>
                  <a:prstClr val="black"/>
                </a:solidFill>
              </a:rPr>
              <a:t>)</a:t>
            </a:r>
          </a:p>
        </p:txBody>
      </p:sp>
      <p:pic>
        <p:nvPicPr>
          <p:cNvPr id="35" name="Picture 34" descr="StatPack - SAS.png"/>
          <p:cNvPicPr>
            <a:picLocks noChangeAspect="1"/>
          </p:cNvPicPr>
          <p:nvPr/>
        </p:nvPicPr>
        <p:blipFill>
          <a:blip r:embed="rId4" cstate="print"/>
          <a:stretch>
            <a:fillRect/>
          </a:stretch>
        </p:blipFill>
        <p:spPr>
          <a:xfrm>
            <a:off x="1608438" y="2200017"/>
            <a:ext cx="990600" cy="427939"/>
          </a:xfrm>
          <a:prstGeom prst="rect">
            <a:avLst/>
          </a:prstGeom>
        </p:spPr>
      </p:pic>
      <p:pic>
        <p:nvPicPr>
          <p:cNvPr id="36" name="Picture 35" descr="StatPack - SPSS-2.png"/>
          <p:cNvPicPr>
            <a:picLocks noChangeAspect="1"/>
          </p:cNvPicPr>
          <p:nvPr/>
        </p:nvPicPr>
        <p:blipFill>
          <a:blip r:embed="rId5" cstate="print"/>
          <a:stretch>
            <a:fillRect/>
          </a:stretch>
        </p:blipFill>
        <p:spPr>
          <a:xfrm>
            <a:off x="1195251" y="4466999"/>
            <a:ext cx="1043971" cy="380578"/>
          </a:xfrm>
          <a:prstGeom prst="rect">
            <a:avLst/>
          </a:prstGeom>
        </p:spPr>
      </p:pic>
      <p:grpSp>
        <p:nvGrpSpPr>
          <p:cNvPr id="37" name="Group 36"/>
          <p:cNvGrpSpPr/>
          <p:nvPr/>
        </p:nvGrpSpPr>
        <p:grpSpPr>
          <a:xfrm>
            <a:off x="2065638" y="2733417"/>
            <a:ext cx="4648200" cy="1524000"/>
            <a:chOff x="1600200" y="2971800"/>
            <a:chExt cx="4648200" cy="1524000"/>
          </a:xfrm>
          <a:solidFill>
            <a:schemeClr val="bg1"/>
          </a:solidFill>
        </p:grpSpPr>
        <p:sp>
          <p:nvSpPr>
            <p:cNvPr id="38" name="Rectangle 37"/>
            <p:cNvSpPr/>
            <p:nvPr/>
          </p:nvSpPr>
          <p:spPr>
            <a:xfrm>
              <a:off x="1600200" y="2971800"/>
              <a:ext cx="4648200" cy="152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19"/>
            <p:cNvGrpSpPr/>
            <p:nvPr/>
          </p:nvGrpSpPr>
          <p:grpSpPr>
            <a:xfrm>
              <a:off x="1676400" y="2971800"/>
              <a:ext cx="4426744" cy="1497042"/>
              <a:chOff x="1676400" y="2971800"/>
              <a:chExt cx="4426744" cy="1497042"/>
            </a:xfrm>
            <a:grpFill/>
          </p:grpSpPr>
          <p:grpSp>
            <p:nvGrpSpPr>
              <p:cNvPr id="40" name="Group 16"/>
              <p:cNvGrpSpPr/>
              <p:nvPr/>
            </p:nvGrpSpPr>
            <p:grpSpPr>
              <a:xfrm>
                <a:off x="3581400" y="2971800"/>
                <a:ext cx="2521744" cy="1379639"/>
                <a:chOff x="2286000" y="2971800"/>
                <a:chExt cx="2521744" cy="1379639"/>
              </a:xfrm>
              <a:grpFill/>
            </p:grpSpPr>
            <p:graphicFrame>
              <p:nvGraphicFramePr>
                <p:cNvPr id="42" name="Object 2"/>
                <p:cNvGraphicFramePr>
                  <a:graphicFrameLocks noChangeAspect="1"/>
                </p:cNvGraphicFramePr>
                <p:nvPr/>
              </p:nvGraphicFramePr>
              <p:xfrm>
                <a:off x="2286000" y="3581400"/>
                <a:ext cx="2514600" cy="770039"/>
              </p:xfrm>
              <a:graphic>
                <a:graphicData uri="http://schemas.openxmlformats.org/presentationml/2006/ole">
                  <mc:AlternateContent xmlns:mc="http://schemas.openxmlformats.org/markup-compatibility/2006">
                    <mc:Choice xmlns:v="urn:schemas-microsoft-com:vml" Requires="v">
                      <p:oleObj spid="_x0000_s2065" name="Equation" r:id="rId6" imgW="1765300" imgH="558800" progId="Equation.DSMT4">
                        <p:embed/>
                      </p:oleObj>
                    </mc:Choice>
                    <mc:Fallback>
                      <p:oleObj name="Equation" r:id="rId6" imgW="1765300" imgH="558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0" y="3581400"/>
                              <a:ext cx="2514600" cy="7700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 name="Object 3"/>
                <p:cNvGraphicFramePr>
                  <a:graphicFrameLocks noChangeAspect="1"/>
                </p:cNvGraphicFramePr>
                <p:nvPr/>
              </p:nvGraphicFramePr>
              <p:xfrm>
                <a:off x="3124200" y="2971800"/>
                <a:ext cx="1683544" cy="533400"/>
              </p:xfrm>
              <a:graphic>
                <a:graphicData uri="http://schemas.openxmlformats.org/presentationml/2006/ole">
                  <mc:AlternateContent xmlns:mc="http://schemas.openxmlformats.org/markup-compatibility/2006">
                    <mc:Choice xmlns:v="urn:schemas-microsoft-com:vml" Requires="v">
                      <p:oleObj spid="_x0000_s2066" name="Equation" r:id="rId8" imgW="1205977" imgH="355446" progId="Equation.DSMT4">
                        <p:embed/>
                      </p:oleObj>
                    </mc:Choice>
                    <mc:Fallback>
                      <p:oleObj name="Equation" r:id="rId8" imgW="1205977" imgH="355446"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4200" y="2971800"/>
                              <a:ext cx="1683544"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1" name="Object 4"/>
              <p:cNvGraphicFramePr>
                <a:graphicFrameLocks noChangeAspect="1"/>
              </p:cNvGraphicFramePr>
              <p:nvPr>
                <p:extLst>
                  <p:ext uri="{D42A27DB-BD31-4B8C-83A1-F6EECF244321}">
                    <p14:modId xmlns:p14="http://schemas.microsoft.com/office/powerpoint/2010/main" val="3417304468"/>
                  </p:ext>
                </p:extLst>
              </p:nvPr>
            </p:nvGraphicFramePr>
            <p:xfrm>
              <a:off x="1676400" y="2971800"/>
              <a:ext cx="2477477" cy="1497042"/>
            </p:xfrm>
            <a:graphic>
              <a:graphicData uri="http://schemas.openxmlformats.org/presentationml/2006/ole">
                <mc:AlternateContent xmlns:mc="http://schemas.openxmlformats.org/markup-compatibility/2006">
                  <mc:Choice xmlns:v="urn:schemas-microsoft-com:vml" Requires="v">
                    <p:oleObj spid="_x0000_s2067" name="Equation" r:id="rId10" imgW="1460500" imgH="736600" progId="Equation.DSMT4">
                      <p:embed/>
                    </p:oleObj>
                  </mc:Choice>
                  <mc:Fallback>
                    <p:oleObj name="Equation" r:id="rId10" imgW="1460500" imgH="736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76400" y="2971800"/>
                            <a:ext cx="2477477" cy="14970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44" name="Rectangle 43"/>
          <p:cNvSpPr/>
          <p:nvPr/>
        </p:nvSpPr>
        <p:spPr>
          <a:xfrm>
            <a:off x="4580238" y="1133217"/>
            <a:ext cx="4267200" cy="1200329"/>
          </a:xfrm>
          <a:prstGeom prst="rect">
            <a:avLst/>
          </a:prstGeom>
        </p:spPr>
        <p:txBody>
          <a:bodyPr wrap="square">
            <a:spAutoFit/>
          </a:bodyPr>
          <a:lstStyle/>
          <a:p>
            <a:r>
              <a:rPr lang="en-US" sz="2000" dirty="0" smtClean="0"/>
              <a:t>[</a:t>
            </a:r>
            <a:r>
              <a:rPr lang="en-US" sz="2000" dirty="0" smtClean="0">
                <a:solidFill>
                  <a:srgbClr val="009900"/>
                </a:solidFill>
              </a:rPr>
              <a:t>timec</a:t>
            </a:r>
            <a:r>
              <a:rPr lang="en-US" sz="2000" b="1" dirty="0" smtClean="0">
                <a:solidFill>
                  <a:srgbClr val="009900"/>
                </a:solidFill>
              </a:rPr>
              <a:t>1</a:t>
            </a:r>
            <a:r>
              <a:rPr lang="en-US" sz="2000" dirty="0" smtClean="0">
                <a:solidFill>
                  <a:srgbClr val="009900"/>
                </a:solidFill>
              </a:rPr>
              <a:t>-timec</a:t>
            </a:r>
            <a:r>
              <a:rPr lang="en-US" sz="2000" b="1" dirty="0" smtClean="0">
                <a:solidFill>
                  <a:srgbClr val="009900"/>
                </a:solidFill>
              </a:rPr>
              <a:t>11</a:t>
            </a:r>
            <a:r>
              <a:rPr lang="en-US" sz="2000" dirty="0" smtClean="0"/>
              <a:t>@0]</a:t>
            </a:r>
            <a:r>
              <a:rPr lang="en-US" sz="2000" b="1" dirty="0" smtClean="0">
                <a:solidFill>
                  <a:schemeClr val="accent6">
                    <a:lumMod val="75000"/>
                  </a:schemeClr>
                </a:solidFill>
              </a:rPr>
              <a:t>;</a:t>
            </a:r>
            <a:r>
              <a:rPr lang="en-US" sz="2000" dirty="0" smtClean="0"/>
              <a:t> </a:t>
            </a:r>
            <a:r>
              <a:rPr lang="en-US" sz="2000" dirty="0" smtClean="0">
                <a:solidFill>
                  <a:srgbClr val="FF0000"/>
                </a:solidFill>
              </a:rPr>
              <a:t>timec</a:t>
            </a:r>
            <a:r>
              <a:rPr lang="en-US" sz="2000" b="1" dirty="0" smtClean="0">
                <a:solidFill>
                  <a:srgbClr val="FF0000"/>
                </a:solidFill>
              </a:rPr>
              <a:t>1</a:t>
            </a:r>
            <a:r>
              <a:rPr lang="en-US" sz="2000" dirty="0" smtClean="0">
                <a:solidFill>
                  <a:srgbClr val="FF0000"/>
                </a:solidFill>
              </a:rPr>
              <a:t>-timec</a:t>
            </a:r>
            <a:r>
              <a:rPr lang="en-US" sz="2000" b="1" dirty="0" smtClean="0">
                <a:solidFill>
                  <a:srgbClr val="FF0000"/>
                </a:solidFill>
              </a:rPr>
              <a:t>11</a:t>
            </a:r>
            <a:r>
              <a:rPr lang="en-US" sz="2000" b="1" dirty="0" smtClean="0">
                <a:solidFill>
                  <a:schemeClr val="accent6">
                    <a:lumMod val="75000"/>
                  </a:schemeClr>
                </a:solidFill>
              </a:rPr>
              <a:t>;</a:t>
            </a:r>
          </a:p>
          <a:p>
            <a:r>
              <a:rPr lang="en-US" sz="2000" dirty="0" smtClean="0"/>
              <a:t>                   [</a:t>
            </a:r>
            <a:r>
              <a:rPr lang="en-US" sz="2000" dirty="0" smtClean="0">
                <a:solidFill>
                  <a:srgbClr val="0000FF"/>
                </a:solidFill>
              </a:rPr>
              <a:t>int linear</a:t>
            </a:r>
            <a:r>
              <a:rPr lang="en-US" sz="2000" dirty="0" smtClean="0"/>
              <a:t>]</a:t>
            </a:r>
            <a:r>
              <a:rPr lang="en-US" sz="2000" b="1" dirty="0" smtClean="0">
                <a:solidFill>
                  <a:schemeClr val="accent6">
                    <a:lumMod val="75000"/>
                  </a:schemeClr>
                </a:solidFill>
              </a:rPr>
              <a:t>;</a:t>
            </a:r>
            <a:r>
              <a:rPr lang="en-US" sz="2000" dirty="0" smtClean="0">
                <a:solidFill>
                  <a:srgbClr val="0000FF"/>
                </a:solidFill>
              </a:rPr>
              <a:t> </a:t>
            </a:r>
            <a:r>
              <a:rPr lang="en-US" sz="2000" dirty="0" smtClean="0">
                <a:solidFill>
                  <a:srgbClr val="FF0000"/>
                </a:solidFill>
              </a:rPr>
              <a:t>int linear</a:t>
            </a:r>
            <a:r>
              <a:rPr lang="en-US" sz="2000" b="1" dirty="0" smtClean="0">
                <a:solidFill>
                  <a:schemeClr val="accent6">
                    <a:lumMod val="75000"/>
                  </a:schemeClr>
                </a:solidFill>
              </a:rPr>
              <a:t>;</a:t>
            </a:r>
            <a:r>
              <a:rPr lang="en-US" sz="2000" dirty="0" smtClean="0"/>
              <a:t>  </a:t>
            </a:r>
          </a:p>
          <a:p>
            <a:r>
              <a:rPr lang="en-US" sz="2000" dirty="0" smtClean="0">
                <a:solidFill>
                  <a:srgbClr val="0000FF"/>
                </a:solidFill>
              </a:rPr>
              <a:t>             int with linear</a:t>
            </a:r>
            <a:r>
              <a:rPr lang="en-US" sz="2000" b="1" dirty="0" smtClean="0">
                <a:solidFill>
                  <a:schemeClr val="accent6">
                    <a:lumMod val="75000"/>
                  </a:schemeClr>
                </a:solidFill>
              </a:rPr>
              <a:t>;</a:t>
            </a:r>
            <a:r>
              <a:rPr lang="en-US" sz="2000" dirty="0" smtClean="0"/>
              <a:t> </a:t>
            </a:r>
          </a:p>
          <a:p>
            <a:endParaRPr lang="en-US" sz="1200" dirty="0" smtClean="0"/>
          </a:p>
        </p:txBody>
      </p:sp>
      <p:sp>
        <p:nvSpPr>
          <p:cNvPr id="45" name="Rectangle 44"/>
          <p:cNvSpPr/>
          <p:nvPr/>
        </p:nvSpPr>
        <p:spPr>
          <a:xfrm>
            <a:off x="84438" y="445691"/>
            <a:ext cx="6172200" cy="1754326"/>
          </a:xfrm>
          <a:prstGeom prst="rect">
            <a:avLst/>
          </a:prstGeom>
        </p:spPr>
        <p:txBody>
          <a:bodyPr wrap="square">
            <a:spAutoFit/>
          </a:bodyPr>
          <a:lstStyle/>
          <a:p>
            <a:r>
              <a:rPr lang="en-US" dirty="0" smtClean="0">
                <a:latin typeface="Courier New" pitchFamily="49" charset="0"/>
                <a:cs typeface="Courier New" pitchFamily="49" charset="0"/>
              </a:rPr>
              <a:t>Proc MIXED</a:t>
            </a:r>
            <a:r>
              <a:rPr lang="en-US" b="1" dirty="0" smtClean="0">
                <a:solidFill>
                  <a:schemeClr val="accent6">
                    <a:lumMod val="75000"/>
                  </a:schemeClr>
                </a:solidFill>
                <a:latin typeface="Courier New" pitchFamily="49" charset="0"/>
                <a:cs typeface="Courier New" pitchFamily="49" charset="0"/>
              </a:rPr>
              <a:t>;</a:t>
            </a:r>
            <a:r>
              <a:rPr lang="en-US" b="1" dirty="0" smtClean="0">
                <a:latin typeface="Courier New" pitchFamily="49" charset="0"/>
                <a:cs typeface="Courier New" pitchFamily="49" charset="0"/>
              </a:rPr>
              <a:t>	</a:t>
            </a:r>
          </a:p>
          <a:p>
            <a:r>
              <a:rPr lang="en-US" dirty="0" smtClean="0">
                <a:latin typeface="Courier New" pitchFamily="49" charset="0"/>
                <a:cs typeface="Courier New" pitchFamily="49" charset="0"/>
              </a:rPr>
              <a:t>class id</a:t>
            </a:r>
            <a:r>
              <a:rPr lang="en-US" dirty="0" smtClean="0">
                <a:solidFill>
                  <a:schemeClr val="accent6">
                    <a:lumMod val="75000"/>
                  </a:schemeClr>
                </a:solidFill>
                <a:latin typeface="Courier New" pitchFamily="49" charset="0"/>
                <a:cs typeface="Courier New" pitchFamily="49" charset="0"/>
              </a:rPr>
              <a:t>;</a:t>
            </a:r>
          </a:p>
          <a:p>
            <a:r>
              <a:rPr lang="en-US" dirty="0" smtClean="0">
                <a:latin typeface="Courier New" pitchFamily="49" charset="0"/>
                <a:cs typeface="Courier New" pitchFamily="49" charset="0"/>
              </a:rPr>
              <a:t>model attend = </a:t>
            </a:r>
            <a:r>
              <a:rPr lang="en-US" dirty="0" smtClean="0">
                <a:solidFill>
                  <a:srgbClr val="0000FF"/>
                </a:solidFill>
                <a:latin typeface="Courier New" pitchFamily="49" charset="0"/>
                <a:cs typeface="Courier New" pitchFamily="49" charset="0"/>
              </a:rPr>
              <a:t>timec</a:t>
            </a:r>
            <a:r>
              <a:rPr lang="en-US" dirty="0" smtClean="0">
                <a:latin typeface="Courier New" pitchFamily="49" charset="0"/>
                <a:cs typeface="Courier New" pitchFamily="49" charset="0"/>
              </a:rPr>
              <a:t>/</a:t>
            </a:r>
          </a:p>
          <a:p>
            <a:r>
              <a:rPr lang="en-US" dirty="0" smtClean="0">
                <a:latin typeface="Courier New" pitchFamily="49" charset="0"/>
                <a:cs typeface="Courier New" pitchFamily="49" charset="0"/>
              </a:rPr>
              <a:t>             solution</a:t>
            </a:r>
            <a:r>
              <a:rPr lang="en-US" dirty="0" smtClean="0">
                <a:solidFill>
                  <a:schemeClr val="accent6">
                    <a:lumMod val="75000"/>
                  </a:schemeClr>
                </a:solidFill>
                <a:latin typeface="Courier New" pitchFamily="49" charset="0"/>
                <a:cs typeface="Courier New" pitchFamily="49" charset="0"/>
              </a:rPr>
              <a:t>;</a:t>
            </a:r>
            <a:r>
              <a:rPr lang="en-US" dirty="0" smtClean="0">
                <a:latin typeface="Courier New" pitchFamily="49" charset="0"/>
                <a:cs typeface="Courier New" pitchFamily="49" charset="0"/>
              </a:rPr>
              <a:t> </a:t>
            </a:r>
          </a:p>
          <a:p>
            <a:r>
              <a:rPr lang="en-US" dirty="0" smtClean="0">
                <a:latin typeface="Courier New" pitchFamily="49" charset="0"/>
                <a:cs typeface="Courier New" pitchFamily="49" charset="0"/>
              </a:rPr>
              <a:t>random </a:t>
            </a:r>
            <a:r>
              <a:rPr lang="en-US" dirty="0" smtClean="0">
                <a:solidFill>
                  <a:srgbClr val="FF0000"/>
                </a:solidFill>
                <a:latin typeface="Courier New" pitchFamily="49" charset="0"/>
                <a:cs typeface="Courier New" pitchFamily="49" charset="0"/>
              </a:rPr>
              <a:t>INTERCEPT timec</a:t>
            </a:r>
            <a:r>
              <a:rPr lang="en-US" dirty="0" smtClean="0">
                <a:latin typeface="Courier New" pitchFamily="49" charset="0"/>
                <a:cs typeface="Courier New" pitchFamily="49" charset="0"/>
              </a:rPr>
              <a:t>/</a:t>
            </a:r>
          </a:p>
          <a:p>
            <a:r>
              <a:rPr lang="en-US" dirty="0" smtClean="0">
                <a:latin typeface="Courier New" pitchFamily="49" charset="0"/>
                <a:cs typeface="Courier New" pitchFamily="49" charset="0"/>
              </a:rPr>
              <a:t>      SUB=id TYPE=UN G</a:t>
            </a:r>
            <a:r>
              <a:rPr lang="en-US" dirty="0" smtClean="0">
                <a:solidFill>
                  <a:schemeClr val="accent6">
                    <a:lumMod val="75000"/>
                  </a:schemeClr>
                </a:solidFill>
                <a:latin typeface="Courier New" pitchFamily="49" charset="0"/>
                <a:cs typeface="Courier New" pitchFamily="49" charset="0"/>
              </a:rPr>
              <a:t>;</a:t>
            </a:r>
            <a:endParaRPr lang="en-US" dirty="0">
              <a:solidFill>
                <a:schemeClr val="accent6">
                  <a:lumMod val="75000"/>
                </a:schemeClr>
              </a:solidFill>
              <a:latin typeface="Courier New" pitchFamily="49" charset="0"/>
              <a:cs typeface="Courier New" pitchFamily="49" charset="0"/>
            </a:endParaRPr>
          </a:p>
        </p:txBody>
      </p:sp>
      <p:sp>
        <p:nvSpPr>
          <p:cNvPr id="46" name="Rectangle 45"/>
          <p:cNvSpPr/>
          <p:nvPr/>
        </p:nvSpPr>
        <p:spPr>
          <a:xfrm>
            <a:off x="3208638" y="66417"/>
            <a:ext cx="5943600" cy="1415772"/>
          </a:xfrm>
          <a:prstGeom prst="rect">
            <a:avLst/>
          </a:prstGeom>
        </p:spPr>
        <p:txBody>
          <a:bodyPr wrap="square">
            <a:spAutoFit/>
          </a:bodyPr>
          <a:lstStyle/>
          <a:p>
            <a:r>
              <a:rPr lang="en-US" sz="1400" dirty="0" smtClean="0"/>
              <a:t>MODEL:</a:t>
            </a:r>
          </a:p>
          <a:p>
            <a:r>
              <a:rPr lang="en-US" sz="1400" dirty="0" smtClean="0"/>
              <a:t>int by       timec1@</a:t>
            </a:r>
            <a:r>
              <a:rPr lang="en-US" sz="1400" b="1" dirty="0" smtClean="0"/>
              <a:t>1</a:t>
            </a:r>
            <a:r>
              <a:rPr lang="en-US" sz="1400" dirty="0" smtClean="0"/>
              <a:t> timec2@</a:t>
            </a:r>
            <a:r>
              <a:rPr lang="en-US" sz="1400" b="1" dirty="0" smtClean="0"/>
              <a:t>1</a:t>
            </a:r>
            <a:r>
              <a:rPr lang="en-US" sz="1400" dirty="0" smtClean="0"/>
              <a:t> timec3@</a:t>
            </a:r>
            <a:r>
              <a:rPr lang="en-US" sz="1400" b="1" dirty="0" smtClean="0"/>
              <a:t>1</a:t>
            </a:r>
            <a:r>
              <a:rPr lang="en-US" sz="1400" dirty="0" smtClean="0"/>
              <a:t> timec4@</a:t>
            </a:r>
            <a:r>
              <a:rPr lang="en-US" sz="1400" b="1" dirty="0" smtClean="0"/>
              <a:t>1</a:t>
            </a:r>
            <a:r>
              <a:rPr lang="en-US" sz="1400" dirty="0" smtClean="0"/>
              <a:t> timec5@</a:t>
            </a:r>
            <a:r>
              <a:rPr lang="en-US" sz="1400" b="1" dirty="0" smtClean="0"/>
              <a:t>1</a:t>
            </a:r>
            <a:r>
              <a:rPr lang="en-US" sz="1400" dirty="0" smtClean="0"/>
              <a:t> </a:t>
            </a:r>
          </a:p>
          <a:p>
            <a:r>
              <a:rPr lang="en-US" sz="1400" dirty="0" smtClean="0"/>
              <a:t>                  timec6@</a:t>
            </a:r>
            <a:r>
              <a:rPr lang="en-US" sz="1400" b="1" dirty="0" smtClean="0"/>
              <a:t>1</a:t>
            </a:r>
            <a:r>
              <a:rPr lang="en-US" sz="1400" dirty="0" smtClean="0"/>
              <a:t> timec7@</a:t>
            </a:r>
            <a:r>
              <a:rPr lang="en-US" sz="1400" b="1" dirty="0" smtClean="0"/>
              <a:t>1</a:t>
            </a:r>
            <a:r>
              <a:rPr lang="en-US" sz="1400" dirty="0" smtClean="0"/>
              <a:t> timec8@</a:t>
            </a:r>
            <a:r>
              <a:rPr lang="en-US" sz="1400" b="1" dirty="0" smtClean="0"/>
              <a:t>1</a:t>
            </a:r>
            <a:r>
              <a:rPr lang="en-US" sz="1400" dirty="0" smtClean="0"/>
              <a:t> timec9@</a:t>
            </a:r>
            <a:r>
              <a:rPr lang="en-US" sz="1400" b="1" dirty="0" smtClean="0"/>
              <a:t>1</a:t>
            </a:r>
            <a:r>
              <a:rPr lang="en-US" sz="1400" dirty="0" smtClean="0"/>
              <a:t> timec10@</a:t>
            </a:r>
            <a:r>
              <a:rPr lang="en-US" sz="1400" b="1" dirty="0" smtClean="0"/>
              <a:t>1</a:t>
            </a:r>
            <a:r>
              <a:rPr lang="en-US" sz="1400" dirty="0" smtClean="0"/>
              <a:t> timec11@</a:t>
            </a:r>
            <a:r>
              <a:rPr lang="en-US" sz="1400" b="1" dirty="0" smtClean="0"/>
              <a:t>1</a:t>
            </a:r>
            <a:r>
              <a:rPr lang="en-US" sz="1400" b="1" dirty="0" smtClean="0">
                <a:solidFill>
                  <a:schemeClr val="accent6">
                    <a:lumMod val="75000"/>
                  </a:schemeClr>
                </a:solidFill>
              </a:rPr>
              <a:t>;</a:t>
            </a:r>
            <a:r>
              <a:rPr lang="en-US" sz="1400" dirty="0" smtClean="0"/>
              <a:t>    </a:t>
            </a:r>
          </a:p>
          <a:p>
            <a:r>
              <a:rPr lang="en-US" sz="1400" dirty="0" smtClean="0"/>
              <a:t>linear  by  timec1@</a:t>
            </a:r>
            <a:r>
              <a:rPr lang="en-US" sz="1400" b="1" dirty="0" smtClean="0"/>
              <a:t>0</a:t>
            </a:r>
            <a:r>
              <a:rPr lang="en-US" sz="1400" dirty="0" smtClean="0"/>
              <a:t> timec2@</a:t>
            </a:r>
            <a:r>
              <a:rPr lang="en-US" sz="1400" b="1" dirty="0" smtClean="0"/>
              <a:t>1</a:t>
            </a:r>
            <a:r>
              <a:rPr lang="en-US" sz="1400" dirty="0" smtClean="0"/>
              <a:t> timec3@</a:t>
            </a:r>
            <a:r>
              <a:rPr lang="en-US" sz="1400" b="1" dirty="0" smtClean="0"/>
              <a:t>2</a:t>
            </a:r>
            <a:r>
              <a:rPr lang="en-US" sz="1400" dirty="0" smtClean="0"/>
              <a:t> timec4@</a:t>
            </a:r>
            <a:r>
              <a:rPr lang="en-US" sz="1400" b="1" dirty="0" smtClean="0"/>
              <a:t>3</a:t>
            </a:r>
            <a:r>
              <a:rPr lang="en-US" sz="1400" dirty="0" smtClean="0"/>
              <a:t> timec5@</a:t>
            </a:r>
            <a:r>
              <a:rPr lang="en-US" sz="1400" b="1" dirty="0" smtClean="0"/>
              <a:t>4</a:t>
            </a:r>
            <a:r>
              <a:rPr lang="en-US" sz="1400" dirty="0" smtClean="0"/>
              <a:t> </a:t>
            </a:r>
          </a:p>
          <a:p>
            <a:r>
              <a:rPr lang="en-US" sz="1400" dirty="0" smtClean="0"/>
              <a:t>                  timec6@</a:t>
            </a:r>
            <a:r>
              <a:rPr lang="en-US" sz="1400" b="1" dirty="0" smtClean="0"/>
              <a:t>5</a:t>
            </a:r>
            <a:r>
              <a:rPr lang="en-US" sz="1400" dirty="0" smtClean="0"/>
              <a:t> timec7@</a:t>
            </a:r>
            <a:r>
              <a:rPr lang="en-US" sz="1400" b="1" dirty="0" smtClean="0"/>
              <a:t>6</a:t>
            </a:r>
            <a:r>
              <a:rPr lang="en-US" sz="1400" dirty="0" smtClean="0"/>
              <a:t> timec8@</a:t>
            </a:r>
            <a:r>
              <a:rPr lang="en-US" sz="1400" b="1" dirty="0" smtClean="0"/>
              <a:t>7</a:t>
            </a:r>
            <a:r>
              <a:rPr lang="en-US" sz="1400" dirty="0" smtClean="0"/>
              <a:t> timec9@</a:t>
            </a:r>
            <a:r>
              <a:rPr lang="en-US" sz="1400" b="1" dirty="0" smtClean="0"/>
              <a:t>8</a:t>
            </a:r>
            <a:r>
              <a:rPr lang="en-US" sz="1400" dirty="0" smtClean="0"/>
              <a:t> timec10@</a:t>
            </a:r>
            <a:r>
              <a:rPr lang="en-US" sz="1400" b="1" dirty="0" smtClean="0"/>
              <a:t>9</a:t>
            </a:r>
            <a:r>
              <a:rPr lang="en-US" sz="1400" dirty="0" smtClean="0"/>
              <a:t> timec11@</a:t>
            </a:r>
            <a:r>
              <a:rPr lang="en-US" sz="1400" b="1" dirty="0" smtClean="0"/>
              <a:t>10</a:t>
            </a:r>
            <a:r>
              <a:rPr lang="en-US" sz="1400" b="1" dirty="0" smtClean="0">
                <a:solidFill>
                  <a:schemeClr val="accent6">
                    <a:lumMod val="75000"/>
                  </a:schemeClr>
                </a:solidFill>
              </a:rPr>
              <a:t>;</a:t>
            </a:r>
            <a:r>
              <a:rPr lang="en-US" sz="1400" dirty="0" smtClean="0"/>
              <a:t> </a:t>
            </a:r>
          </a:p>
          <a:p>
            <a:endParaRPr lang="en-US" sz="1400" dirty="0" smtClean="0"/>
          </a:p>
        </p:txBody>
      </p:sp>
      <p:pic>
        <p:nvPicPr>
          <p:cNvPr id="47" name="Picture 46" descr="StatPack - Mplus.png"/>
          <p:cNvPicPr>
            <a:picLocks noChangeAspect="1"/>
          </p:cNvPicPr>
          <p:nvPr/>
        </p:nvPicPr>
        <p:blipFill>
          <a:blip r:embed="rId12" cstate="print"/>
          <a:stretch>
            <a:fillRect/>
          </a:stretch>
        </p:blipFill>
        <p:spPr>
          <a:xfrm>
            <a:off x="6256638" y="2123817"/>
            <a:ext cx="1333805" cy="557234"/>
          </a:xfrm>
          <a:prstGeom prst="rect">
            <a:avLst/>
          </a:prstGeom>
        </p:spPr>
      </p:pic>
      <p:cxnSp>
        <p:nvCxnSpPr>
          <p:cNvPr id="60" name="Straight Connector 59"/>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61" name="Oval 60"/>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Oval 61"/>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Oval 62"/>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Oval 63"/>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Oval 65"/>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Oval 66"/>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Oval 67"/>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Oval 68"/>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Oval 69"/>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Oval 70"/>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Oval 71"/>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Oval 73"/>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Oval 74"/>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p:cNvSpPr/>
          <p:nvPr/>
        </p:nvSpPr>
        <p:spPr>
          <a:xfrm>
            <a:off x="286740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Oval 85"/>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7" name="Oval 86"/>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004157"/>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heel(1)">
                                      <p:cBhvr>
                                        <p:cTn id="7" dur="20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Straight Connector 76"/>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78" name="Oval 77"/>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Oval 81"/>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Oval 82"/>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Oval 90"/>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Oval 92"/>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4" name="Oval 93"/>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Oval 96"/>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8" name="Oval 97"/>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p:cNvSpPr/>
          <p:nvPr/>
        </p:nvSpPr>
        <p:spPr>
          <a:xfrm>
            <a:off x="3326879"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74" name="Picture 2" descr="http://rstudioblog.files.wordpress.com/2014/06/ggvis-screensho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178" y="475073"/>
            <a:ext cx="8446045" cy="4686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398867"/>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heel(1)">
                                      <p:cBhvr>
                                        <p:cTn id="7" dur="200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12" descr="http://1.bp.blogspot.com/-HuGHIlXLLnc/Tpzm1auGG_I/AAAAAAAAD00/HY882E_RvNU/s1600/Blind_men_and_elephant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100" y="5405127"/>
            <a:ext cx="2515858" cy="107867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1764"/>
            <a:ext cx="9144000" cy="5143500"/>
          </a:xfrm>
          <a:prstGeom prst="rect">
            <a:avLst/>
          </a:prstGeom>
        </p:spPr>
      </p:pic>
      <p:cxnSp>
        <p:nvCxnSpPr>
          <p:cNvPr id="62" name="Straight Connector 61"/>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63" name="Oval 62"/>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Oval 63"/>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Oval 65"/>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Oval 66"/>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Oval 67"/>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Oval 68"/>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Oval 69"/>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Oval 70"/>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Oval 71"/>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Oval 73"/>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Oval 74"/>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Oval 81"/>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Oval 82"/>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Oval 85"/>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7" name="Oval 86"/>
          <p:cNvSpPr/>
          <p:nvPr/>
        </p:nvSpPr>
        <p:spPr>
          <a:xfrm>
            <a:off x="376838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8" name="Oval 87"/>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9" name="Oval 88"/>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Oval 89"/>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3387246"/>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heel(1)">
                                      <p:cBhvr>
                                        <p:cTn id="7" dur="20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2179</TotalTime>
  <Words>538</Words>
  <Application>Microsoft Office PowerPoint</Application>
  <PresentationFormat>On-screen Show (4:3)</PresentationFormat>
  <Paragraphs>133</Paragraphs>
  <Slides>20</Slides>
  <Notes>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31" baseType="lpstr">
      <vt:lpstr>Adobe Song Std L</vt:lpstr>
      <vt:lpstr>Arial</vt:lpstr>
      <vt:lpstr>Calibri</vt:lpstr>
      <vt:lpstr>Calibri Light</vt:lpstr>
      <vt:lpstr>Consolas</vt:lpstr>
      <vt:lpstr>Courier New</vt:lpstr>
      <vt:lpstr>Gill Sans MT</vt:lpstr>
      <vt:lpstr>Gill Sans MT Condensed</vt:lpstr>
      <vt:lpstr>Wingdings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Victoria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Andrey Koval</dc:creator>
  <cp:lastModifiedBy>Andrey Koval</cp:lastModifiedBy>
  <cp:revision>46</cp:revision>
  <dcterms:created xsi:type="dcterms:W3CDTF">2015-01-18T06:45:48Z</dcterms:created>
  <dcterms:modified xsi:type="dcterms:W3CDTF">2018-10-12T15:19:32Z</dcterms:modified>
</cp:coreProperties>
</file>